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ヒラギノ角ゴ ProN W6"/>
        <a:ea typeface="ヒラギノ角ゴ ProN W6"/>
        <a:cs typeface="ヒラギノ角ゴ ProN W6"/>
        <a:sym typeface="ヒラギノ角ゴ ProN W6"/>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doughnutChart>
        <c:varyColors val="0"/>
        <c:ser>
          <c:idx val="0"/>
          <c:order val="0"/>
          <c:tx>
            <c:strRef>
              <c:f>Sheet1!$A$2</c:f>
              <c:strCache>
                <c:ptCount val="1"/>
                <c:pt idx="0">
                  <c:v>地域1</c:v>
                </c:pt>
              </c:strCache>
            </c:strRef>
          </c:tx>
          <c:spPr>
            <a:solidFill>
              <a:srgbClr val="D64278"/>
            </a:solidFill>
            <a:ln w="12700" cap="flat">
              <a:noFill/>
              <a:miter lim="400000"/>
            </a:ln>
            <a:effectLst/>
          </c:spPr>
          <c:explosion val="0"/>
          <c:dPt>
            <c:idx val="0"/>
            <c:explosion val="0"/>
            <c:spPr>
              <a:solidFill>
                <a:srgbClr val="D64278"/>
              </a:solidFill>
              <a:ln w="12700" cap="flat">
                <a:noFill/>
                <a:miter lim="400000"/>
              </a:ln>
              <a:effectLst/>
            </c:spPr>
          </c:dPt>
          <c:dPt>
            <c:idx val="1"/>
            <c:explosion val="0"/>
            <c:spPr>
              <a:solidFill>
                <a:srgbClr val="D6D5D5"/>
              </a:solidFill>
              <a:ln w="12700" cap="flat">
                <a:noFill/>
                <a:miter lim="400000"/>
              </a:ln>
              <a:effectLst/>
            </c:spPr>
          </c:dPt>
          <c:dLbls>
            <c:dLbl>
              <c:idx val="0"/>
              <c:numFmt formatCode="#,##0%" sourceLinked="0"/>
              <c:txPr>
                <a:bodyPr/>
                <a:lstStyle/>
                <a:p>
                  <a:pPr>
                    <a:defRPr b="0" i="0" strike="noStrike" sz="3400" u="none">
                      <a:solidFill>
                        <a:srgbClr val="000000"/>
                      </a:solidFill>
                      <a:latin typeface="ヒラギノ角ゴ ProN W3"/>
                    </a:defRPr>
                  </a:pPr>
                </a:p>
              </c:txPr>
              <c:showLegendKey val="0"/>
              <c:showVal val="0"/>
              <c:showCatName val="0"/>
              <c:showSerName val="0"/>
              <c:showPercent val="0"/>
              <c:showBubbleSize val="0"/>
            </c:dLbl>
            <c:dLbl>
              <c:idx val="1"/>
              <c:numFmt formatCode="#,##0%" sourceLinked="0"/>
              <c:txPr>
                <a:bodyPr/>
                <a:lstStyle/>
                <a:p>
                  <a:pPr>
                    <a:defRPr b="0" i="0" strike="noStrike" sz="3400" u="none">
                      <a:solidFill>
                        <a:srgbClr val="000000"/>
                      </a:solidFill>
                      <a:latin typeface="ヒラギノ角ゴ ProN W3"/>
                    </a:defRPr>
                  </a:pPr>
                </a:p>
              </c:txPr>
              <c:showLegendKey val="0"/>
              <c:showVal val="0"/>
              <c:showCatName val="0"/>
              <c:showSerName val="0"/>
              <c:showPercent val="0"/>
              <c:showBubbleSize val="0"/>
            </c:dLbl>
            <c:numFmt formatCode="#,##0%" sourceLinked="0"/>
            <c:txPr>
              <a:bodyPr/>
              <a:lstStyle/>
              <a:p>
                <a:pPr>
                  <a:defRPr b="0" i="0" strike="noStrike" sz="3400" u="none">
                    <a:solidFill>
                      <a:srgbClr val="000000"/>
                    </a:solidFill>
                    <a:latin typeface="ヒラギノ角ゴ ProN W3"/>
                  </a:defRPr>
                </a:pPr>
              </a:p>
            </c:txPr>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Sheet1!$B$1:$C$1</c:f>
              <c:strCache>
                <c:ptCount val="2"/>
                <c:pt idx="0">
                  <c:v>4月</c:v>
                </c:pt>
                <c:pt idx="1">
                  <c:v>5月</c:v>
                </c:pt>
              </c:strCache>
            </c:strRef>
          </c:cat>
          <c:val>
            <c:numRef>
              <c:f>Sheet1!$B$2:$C$2</c:f>
              <c:numCache>
                <c:ptCount val="2"/>
                <c:pt idx="0">
                  <c:v>40.000000</c:v>
                </c:pt>
                <c:pt idx="1">
                  <c:v>120.000000</c:v>
                </c:pt>
              </c:numCache>
            </c:numRef>
          </c:val>
        </c:ser>
        <c:firstSliceAng val="0"/>
        <c:holeSize val="66"/>
      </c:doughnut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70814"/>
          <c:y val="0.0552085"/>
          <c:w val="0.801027"/>
          <c:h val="0.85868"/>
        </c:manualLayout>
      </c:layout>
      <c:barChart>
        <c:barDir val="bar"/>
        <c:grouping val="clustered"/>
        <c:varyColors val="0"/>
        <c:ser>
          <c:idx val="0"/>
          <c:order val="0"/>
          <c:tx>
            <c:strRef>
              <c:f>Sheet1!$A$2</c:f>
              <c:strCache>
                <c:ptCount val="1"/>
                <c:pt idx="0">
                  <c:v>期待値</c:v>
                </c:pt>
              </c:strCache>
            </c:strRef>
          </c:tx>
          <c:spPr>
            <a:solidFill>
              <a:srgbClr val="5250A1"/>
            </a:solidFill>
            <a:ln w="12700" cap="flat">
              <a:noFill/>
              <a:miter lim="400000"/>
            </a:ln>
            <a:effectLst/>
          </c:spPr>
          <c:invertIfNegative val="0"/>
          <c:dLbls>
            <c:numFmt formatCode="#,##0" sourceLinked="0"/>
            <c:txPr>
              <a:bodyPr/>
              <a:lstStyle/>
              <a:p>
                <a:pPr>
                  <a:defRPr b="0" i="0" strike="noStrike" sz="2000" u="none">
                    <a:solidFill>
                      <a:srgbClr val="FFFFFF"/>
                    </a:solidFill>
                    <a:latin typeface="游ゴシック体 ボールド"/>
                  </a:defRPr>
                </a:pPr>
              </a:p>
            </c:txPr>
            <c:dLblPos val="inEnd"/>
            <c:showLegendKey val="0"/>
            <c:showVal val="0"/>
            <c:showCatName val="0"/>
            <c:showSerName val="0"/>
            <c:showPercent val="0"/>
            <c:showBubbleSize val="0"/>
            <c:showLeaderLines val="0"/>
          </c:dLbls>
          <c:cat>
            <c:strRef>
              <c:f>Sheet1!$B$1:$G$1</c:f>
              <c:strCache>
                <c:ptCount val="6"/>
                <c:pt idx="0">
                  <c:v>2時間以下</c:v>
                </c:pt>
                <c:pt idx="1">
                  <c:v>3〜6時間</c:v>
                </c:pt>
                <c:pt idx="2">
                  <c:v>7〜10時間</c:v>
                </c:pt>
                <c:pt idx="3">
                  <c:v>11〜20時間</c:v>
                </c:pt>
                <c:pt idx="4">
                  <c:v>21〜30時間</c:v>
                </c:pt>
                <c:pt idx="5">
                  <c:v>30時間以上</c:v>
                </c:pt>
              </c:strCache>
            </c:strRef>
          </c:cat>
          <c:val>
            <c:numRef>
              <c:f>Sheet1!$B$2:$G$2</c:f>
              <c:numCache>
                <c:ptCount val="6"/>
                <c:pt idx="0">
                  <c:v>0.270000</c:v>
                </c:pt>
                <c:pt idx="1">
                  <c:v>0.490000</c:v>
                </c:pt>
                <c:pt idx="2">
                  <c:v>0.150000</c:v>
                </c:pt>
                <c:pt idx="3">
                  <c:v>0.070000</c:v>
                </c:pt>
                <c:pt idx="4">
                  <c:v>0.010000</c:v>
                </c:pt>
                <c:pt idx="5">
                  <c:v>0.010000</c:v>
                </c:pt>
              </c:numCache>
            </c:numRef>
          </c:val>
        </c:ser>
        <c:gapWidth val="40"/>
        <c:overlap val="-10"/>
        <c:axId val="2094734552"/>
        <c:axId val="2094734553"/>
      </c:barChart>
      <c:catAx>
        <c:axId val="2094734552"/>
        <c:scaling>
          <c:orientation val="maxMin"/>
        </c:scaling>
        <c:delete val="0"/>
        <c:axPos val="l"/>
        <c:numFmt formatCode="General" sourceLinked="0"/>
        <c:majorTickMark val="none"/>
        <c:minorTickMark val="none"/>
        <c:tickLblPos val="nextTo"/>
        <c:spPr>
          <a:ln w="3175" cap="flat">
            <a:solidFill>
              <a:srgbClr val="5250A1"/>
            </a:solidFill>
            <a:prstDash val="solid"/>
            <a:miter lim="400000"/>
          </a:ln>
        </c:spPr>
        <c:txPr>
          <a:bodyPr rot="0"/>
          <a:lstStyle/>
          <a:p>
            <a:pPr>
              <a:defRPr b="0" i="0" strike="noStrike" sz="1300" u="none">
                <a:solidFill>
                  <a:srgbClr val="000000"/>
                </a:solidFill>
                <a:latin typeface="游ゴシック体 ボールド"/>
              </a:defRPr>
            </a:pPr>
          </a:p>
        </c:txPr>
        <c:crossAx val="2094734553"/>
        <c:crosses val="autoZero"/>
        <c:auto val="1"/>
        <c:lblAlgn val="ctr"/>
        <c:noMultiLvlLbl val="1"/>
      </c:catAx>
      <c:valAx>
        <c:axId val="2094734553"/>
        <c:scaling>
          <c:orientation val="minMax"/>
        </c:scaling>
        <c:delete val="0"/>
        <c:axPos val="b"/>
        <c:majorGridlines>
          <c:spPr>
            <a:ln w="12700" cap="flat">
              <a:solidFill>
                <a:srgbClr val="B8B8B8"/>
              </a:solidFill>
              <a:prstDash val="solid"/>
              <a:miter lim="400000"/>
            </a:ln>
          </c:spPr>
        </c:majorGridlines>
        <c:numFmt formatCode="#,##0%" sourceLinked="0"/>
        <c:majorTickMark val="none"/>
        <c:minorTickMark val="none"/>
        <c:tickLblPos val="high"/>
        <c:spPr>
          <a:ln w="3175" cap="flat">
            <a:noFill/>
            <a:prstDash val="solid"/>
            <a:miter lim="400000"/>
          </a:ln>
        </c:spPr>
        <c:txPr>
          <a:bodyPr rot="0"/>
          <a:lstStyle/>
          <a:p>
            <a:pPr>
              <a:defRPr b="0" i="0" strike="noStrike" sz="1300" u="none">
                <a:solidFill>
                  <a:srgbClr val="000000"/>
                </a:solidFill>
                <a:latin typeface="游ゴシック体 ボールド"/>
              </a:defRPr>
            </a:pPr>
          </a:p>
        </c:txPr>
        <c:crossAx val="2094734552"/>
        <c:crosses val="autoZero"/>
        <c:crossBetween val="between"/>
        <c:majorUnit val="0.125"/>
        <c:minorUnit val="0.06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doughnutChart>
        <c:varyColors val="0"/>
        <c:ser>
          <c:idx val="0"/>
          <c:order val="0"/>
          <c:tx>
            <c:strRef>
              <c:f>Sheet1!$A$2</c:f>
              <c:strCache>
                <c:ptCount val="1"/>
                <c:pt idx="0">
                  <c:v>地域1</c:v>
                </c:pt>
              </c:strCache>
            </c:strRef>
          </c:tx>
          <c:spPr>
            <a:solidFill>
              <a:srgbClr val="5250A1"/>
            </a:solidFill>
            <a:ln w="12700" cap="flat">
              <a:noFill/>
              <a:miter lim="400000"/>
            </a:ln>
            <a:effectLst/>
          </c:spPr>
          <c:explosion val="0"/>
          <c:dPt>
            <c:idx val="0"/>
            <c:explosion val="0"/>
            <c:spPr>
              <a:solidFill>
                <a:srgbClr val="5250A1"/>
              </a:solidFill>
              <a:ln w="12700" cap="flat">
                <a:noFill/>
                <a:miter lim="400000"/>
              </a:ln>
              <a:effectLst/>
            </c:spPr>
          </c:dPt>
          <c:dPt>
            <c:idx val="1"/>
            <c:explosion val="0"/>
            <c:spPr>
              <a:solidFill>
                <a:srgbClr val="D6D5D5"/>
              </a:solidFill>
              <a:ln w="12700" cap="flat">
                <a:noFill/>
                <a:miter lim="400000"/>
              </a:ln>
              <a:effectLst/>
            </c:spPr>
          </c:dPt>
          <c:dLbls>
            <c:dLbl>
              <c:idx val="0"/>
              <c:numFmt formatCode="#,##0%" sourceLinked="0"/>
              <c:txPr>
                <a:bodyPr/>
                <a:lstStyle/>
                <a:p>
                  <a:pPr>
                    <a:defRPr b="0" i="0" strike="noStrike" sz="3400" u="none">
                      <a:solidFill>
                        <a:srgbClr val="000000"/>
                      </a:solidFill>
                      <a:latin typeface="ヒラギノ角ゴ ProN W3"/>
                    </a:defRPr>
                  </a:pPr>
                </a:p>
              </c:txPr>
              <c:showLegendKey val="0"/>
              <c:showVal val="0"/>
              <c:showCatName val="0"/>
              <c:showSerName val="0"/>
              <c:showPercent val="0"/>
              <c:showBubbleSize val="0"/>
            </c:dLbl>
            <c:dLbl>
              <c:idx val="1"/>
              <c:numFmt formatCode="#,##0%" sourceLinked="0"/>
              <c:txPr>
                <a:bodyPr/>
                <a:lstStyle/>
                <a:p>
                  <a:pPr>
                    <a:defRPr b="0" i="0" strike="noStrike" sz="3400" u="none">
                      <a:solidFill>
                        <a:srgbClr val="000000"/>
                      </a:solidFill>
                      <a:latin typeface="ヒラギノ角ゴ ProN W3"/>
                    </a:defRPr>
                  </a:pPr>
                </a:p>
              </c:txPr>
              <c:showLegendKey val="0"/>
              <c:showVal val="0"/>
              <c:showCatName val="0"/>
              <c:showSerName val="0"/>
              <c:showPercent val="0"/>
              <c:showBubbleSize val="0"/>
            </c:dLbl>
            <c:numFmt formatCode="#,##0%" sourceLinked="0"/>
            <c:txPr>
              <a:bodyPr/>
              <a:lstStyle/>
              <a:p>
                <a:pPr>
                  <a:defRPr b="0" i="0" strike="noStrike" sz="3400" u="none">
                    <a:solidFill>
                      <a:srgbClr val="000000"/>
                    </a:solidFill>
                    <a:latin typeface="ヒラギノ角ゴ ProN W3"/>
                  </a:defRPr>
                </a:pPr>
              </a:p>
            </c:txPr>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Sheet1!$B$1:$C$1</c:f>
              <c:strCache>
                <c:ptCount val="2"/>
                <c:pt idx="0">
                  <c:v>4月</c:v>
                </c:pt>
                <c:pt idx="1">
                  <c:v>5月</c:v>
                </c:pt>
              </c:strCache>
            </c:strRef>
          </c:cat>
          <c:val>
            <c:numRef>
              <c:f>Sheet1!$B$2:$C$2</c:f>
              <c:numCache>
                <c:ptCount val="2"/>
                <c:pt idx="0">
                  <c:v>60.000000</c:v>
                </c:pt>
                <c:pt idx="1">
                  <c:v>40.000000</c:v>
                </c:pt>
              </c:numCache>
            </c:numRef>
          </c:val>
        </c:ser>
        <c:firstSliceAng val="0"/>
        <c:holeSize val="66"/>
      </c:doughnut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doughnutChart>
        <c:varyColors val="0"/>
        <c:ser>
          <c:idx val="0"/>
          <c:order val="0"/>
          <c:tx>
            <c:strRef>
              <c:f>Sheet1!$A$2</c:f>
              <c:strCache>
                <c:ptCount val="1"/>
                <c:pt idx="0">
                  <c:v>地域1</c:v>
                </c:pt>
              </c:strCache>
            </c:strRef>
          </c:tx>
          <c:spPr>
            <a:solidFill>
              <a:srgbClr val="11A0C8"/>
            </a:solidFill>
            <a:ln w="12700" cap="flat">
              <a:noFill/>
              <a:miter lim="400000"/>
            </a:ln>
            <a:effectLst/>
          </c:spPr>
          <c:explosion val="0"/>
          <c:dPt>
            <c:idx val="0"/>
            <c:explosion val="0"/>
            <c:spPr>
              <a:solidFill>
                <a:srgbClr val="11A0C8"/>
              </a:solidFill>
              <a:ln w="12700" cap="flat">
                <a:noFill/>
                <a:miter lim="400000"/>
              </a:ln>
              <a:effectLst/>
            </c:spPr>
          </c:dPt>
          <c:dPt>
            <c:idx val="1"/>
            <c:explosion val="0"/>
            <c:spPr>
              <a:solidFill>
                <a:srgbClr val="D6D5D5"/>
              </a:solidFill>
              <a:ln w="12700" cap="flat">
                <a:noFill/>
                <a:miter lim="400000"/>
              </a:ln>
              <a:effectLst/>
            </c:spPr>
          </c:dPt>
          <c:dLbls>
            <c:dLbl>
              <c:idx val="0"/>
              <c:numFmt formatCode="#,##0%" sourceLinked="0"/>
              <c:txPr>
                <a:bodyPr/>
                <a:lstStyle/>
                <a:p>
                  <a:pPr>
                    <a:defRPr b="0" i="0" strike="noStrike" sz="3400" u="none">
                      <a:solidFill>
                        <a:srgbClr val="000000"/>
                      </a:solidFill>
                      <a:latin typeface="ヒラギノ角ゴ ProN W3"/>
                    </a:defRPr>
                  </a:pPr>
                </a:p>
              </c:txPr>
              <c:showLegendKey val="0"/>
              <c:showVal val="0"/>
              <c:showCatName val="0"/>
              <c:showSerName val="0"/>
              <c:showPercent val="0"/>
              <c:showBubbleSize val="0"/>
            </c:dLbl>
            <c:dLbl>
              <c:idx val="1"/>
              <c:numFmt formatCode="#,##0%" sourceLinked="0"/>
              <c:txPr>
                <a:bodyPr/>
                <a:lstStyle/>
                <a:p>
                  <a:pPr>
                    <a:defRPr b="0" i="0" strike="noStrike" sz="3400" u="none">
                      <a:solidFill>
                        <a:srgbClr val="000000"/>
                      </a:solidFill>
                      <a:latin typeface="ヒラギノ角ゴ ProN W3"/>
                    </a:defRPr>
                  </a:pPr>
                </a:p>
              </c:txPr>
              <c:showLegendKey val="0"/>
              <c:showVal val="0"/>
              <c:showCatName val="0"/>
              <c:showSerName val="0"/>
              <c:showPercent val="0"/>
              <c:showBubbleSize val="0"/>
            </c:dLbl>
            <c:numFmt formatCode="#,##0%" sourceLinked="0"/>
            <c:txPr>
              <a:bodyPr/>
              <a:lstStyle/>
              <a:p>
                <a:pPr>
                  <a:defRPr b="0" i="0" strike="noStrike" sz="3400" u="none">
                    <a:solidFill>
                      <a:srgbClr val="000000"/>
                    </a:solidFill>
                    <a:latin typeface="ヒラギノ角ゴ ProN W3"/>
                  </a:defRPr>
                </a:pPr>
              </a:p>
            </c:txPr>
            <c:showLegendKey val="0"/>
            <c:showVal val="0"/>
            <c:showCatName val="0"/>
            <c:showSerName val="0"/>
            <c:showPercent val="0"/>
            <c:showBubbleSize val="0"/>
            <c:showLeaderLines val="1"/>
            <c:leaderLines>
              <c:spPr>
                <a:noFill/>
                <a:ln w="6350" cap="flat">
                  <a:solidFill>
                    <a:srgbClr val="000000"/>
                  </a:solidFill>
                  <a:prstDash val="solid"/>
                  <a:miter lim="400000"/>
                </a:ln>
                <a:effectLst/>
              </c:spPr>
            </c:leaderLines>
          </c:dLbls>
          <c:cat>
            <c:strRef>
              <c:f>Sheet1!$B$1:$C$1</c:f>
              <c:strCache>
                <c:ptCount val="2"/>
                <c:pt idx="0">
                  <c:v>4月</c:v>
                </c:pt>
                <c:pt idx="1">
                  <c:v>5月</c:v>
                </c:pt>
              </c:strCache>
            </c:strRef>
          </c:cat>
          <c:val>
            <c:numRef>
              <c:f>Sheet1!$B$2:$C$2</c:f>
              <c:numCache>
                <c:ptCount val="2"/>
                <c:pt idx="0">
                  <c:v>64.000000</c:v>
                </c:pt>
                <c:pt idx="1">
                  <c:v>36.000000</c:v>
                </c:pt>
              </c:numCache>
            </c:numRef>
          </c:val>
        </c:ser>
        <c:firstSliceAng val="0"/>
        <c:holeSize val="66"/>
      </c:doughnutChart>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9" name="Shape 139"/>
          <p:cNvSpPr/>
          <p:nvPr>
            <p:ph type="sldImg"/>
          </p:nvPr>
        </p:nvSpPr>
        <p:spPr>
          <a:xfrm>
            <a:off x="1143000" y="685800"/>
            <a:ext cx="4572000" cy="3429000"/>
          </a:xfrm>
          <a:prstGeom prst="rect">
            <a:avLst/>
          </a:prstGeom>
        </p:spPr>
        <p:txBody>
          <a:bodyPr/>
          <a:lstStyle/>
          <a:p>
            <a:pPr/>
          </a:p>
        </p:txBody>
      </p:sp>
      <p:sp>
        <p:nvSpPr>
          <p:cNvPr id="140" name="Shape 14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ヒラギノ角ゴ ProN W3"/>
      </a:defRPr>
    </a:lvl1pPr>
    <a:lvl2pPr indent="228600" defTabSz="457200" latinLnBrk="0">
      <a:lnSpc>
        <a:spcPct val="117999"/>
      </a:lnSpc>
      <a:defRPr sz="2200">
        <a:latin typeface="+mn-lt"/>
        <a:ea typeface="+mn-ea"/>
        <a:cs typeface="+mn-cs"/>
        <a:sym typeface="ヒラギノ角ゴ ProN W3"/>
      </a:defRPr>
    </a:lvl2pPr>
    <a:lvl3pPr indent="457200" defTabSz="457200" latinLnBrk="0">
      <a:lnSpc>
        <a:spcPct val="117999"/>
      </a:lnSpc>
      <a:defRPr sz="2200">
        <a:latin typeface="+mn-lt"/>
        <a:ea typeface="+mn-ea"/>
        <a:cs typeface="+mn-cs"/>
        <a:sym typeface="ヒラギノ角ゴ ProN W3"/>
      </a:defRPr>
    </a:lvl3pPr>
    <a:lvl4pPr indent="685800" defTabSz="457200" latinLnBrk="0">
      <a:lnSpc>
        <a:spcPct val="117999"/>
      </a:lnSpc>
      <a:defRPr sz="2200">
        <a:latin typeface="+mn-lt"/>
        <a:ea typeface="+mn-ea"/>
        <a:cs typeface="+mn-cs"/>
        <a:sym typeface="ヒラギノ角ゴ ProN W3"/>
      </a:defRPr>
    </a:lvl4pPr>
    <a:lvl5pPr indent="914400" defTabSz="457200" latinLnBrk="0">
      <a:lnSpc>
        <a:spcPct val="117999"/>
      </a:lnSpc>
      <a:defRPr sz="2200">
        <a:latin typeface="+mn-lt"/>
        <a:ea typeface="+mn-ea"/>
        <a:cs typeface="+mn-cs"/>
        <a:sym typeface="ヒラギノ角ゴ ProN W3"/>
      </a:defRPr>
    </a:lvl5pPr>
    <a:lvl6pPr indent="1143000" defTabSz="457200" latinLnBrk="0">
      <a:lnSpc>
        <a:spcPct val="117999"/>
      </a:lnSpc>
      <a:defRPr sz="2200">
        <a:latin typeface="+mn-lt"/>
        <a:ea typeface="+mn-ea"/>
        <a:cs typeface="+mn-cs"/>
        <a:sym typeface="ヒラギノ角ゴ ProN W3"/>
      </a:defRPr>
    </a:lvl6pPr>
    <a:lvl7pPr indent="1371600" defTabSz="457200" latinLnBrk="0">
      <a:lnSpc>
        <a:spcPct val="117999"/>
      </a:lnSpc>
      <a:defRPr sz="2200">
        <a:latin typeface="+mn-lt"/>
        <a:ea typeface="+mn-ea"/>
        <a:cs typeface="+mn-cs"/>
        <a:sym typeface="ヒラギノ角ゴ ProN W3"/>
      </a:defRPr>
    </a:lvl7pPr>
    <a:lvl8pPr indent="1600200" defTabSz="457200" latinLnBrk="0">
      <a:lnSpc>
        <a:spcPct val="117999"/>
      </a:lnSpc>
      <a:defRPr sz="2200">
        <a:latin typeface="+mn-lt"/>
        <a:ea typeface="+mn-ea"/>
        <a:cs typeface="+mn-cs"/>
        <a:sym typeface="ヒラギノ角ゴ ProN W3"/>
      </a:defRPr>
    </a:lvl8pPr>
    <a:lvl9pPr indent="1828800" defTabSz="457200" latinLnBrk="0">
      <a:lnSpc>
        <a:spcPct val="117999"/>
      </a:lnSpc>
      <a:defRPr sz="2200">
        <a:latin typeface="+mn-lt"/>
        <a:ea typeface="+mn-ea"/>
        <a:cs typeface="+mn-cs"/>
        <a:sym typeface="ヒラギノ角ゴ ProN W3"/>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タイトル&amp;サブタイトル">
    <p:spTree>
      <p:nvGrpSpPr>
        <p:cNvPr id="1" name=""/>
        <p:cNvGrpSpPr/>
        <p:nvPr/>
      </p:nvGrpSpPr>
      <p:grpSpPr>
        <a:xfrm>
          <a:off x="0" y="0"/>
          <a:ext cx="0" cy="0"/>
          <a:chOff x="0" y="0"/>
          <a:chExt cx="0" cy="0"/>
        </a:xfrm>
      </p:grpSpPr>
      <p:sp>
        <p:nvSpPr>
          <p:cNvPr id="11" name="タイトルテキスト"/>
          <p:cNvSpPr txBox="1"/>
          <p:nvPr>
            <p:ph type="title"/>
          </p:nvPr>
        </p:nvSpPr>
        <p:spPr>
          <a:xfrm>
            <a:off x="1270000" y="1638300"/>
            <a:ext cx="10464800" cy="3302000"/>
          </a:xfrm>
          <a:prstGeom prst="rect">
            <a:avLst/>
          </a:prstGeom>
        </p:spPr>
        <p:txBody>
          <a:bodyPr anchor="b"/>
          <a:lstStyle/>
          <a:p>
            <a:pPr/>
            <a:r>
              <a:t>タイトルテキスト</a:t>
            </a:r>
          </a:p>
        </p:txBody>
      </p:sp>
      <p:sp>
        <p:nvSpPr>
          <p:cNvPr id="12" name="本文レベル1…"/>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本文レベル1</a:t>
            </a:r>
          </a:p>
          <a:p>
            <a:pPr lvl="1"/>
            <a:r>
              <a:t>本文レベル2</a:t>
            </a:r>
          </a:p>
          <a:p>
            <a:pPr lvl="2"/>
            <a:r>
              <a:t>本文レベル3</a:t>
            </a:r>
          </a:p>
          <a:p>
            <a:pPr lvl="3"/>
            <a:r>
              <a:t>本文レベル4</a:t>
            </a:r>
          </a:p>
          <a:p>
            <a:pPr lvl="4"/>
            <a:r>
              <a:t>本文レベル5</a:t>
            </a:r>
          </a:p>
        </p:txBody>
      </p:sp>
      <p:pic>
        <p:nvPicPr>
          <p:cNvPr id="13" name="logo.png" descr="logo.png"/>
          <p:cNvPicPr>
            <a:picLocks noChangeAspect="1"/>
          </p:cNvPicPr>
          <p:nvPr/>
        </p:nvPicPr>
        <p:blipFill>
          <a:blip r:embed="rId2">
            <a:extLst/>
          </a:blip>
          <a:stretch>
            <a:fillRect/>
          </a:stretch>
        </p:blipFill>
        <p:spPr>
          <a:xfrm>
            <a:off x="250869" y="9266607"/>
            <a:ext cx="1026872" cy="252127"/>
          </a:xfrm>
          <a:prstGeom prst="rect">
            <a:avLst/>
          </a:prstGeom>
          <a:ln w="12700">
            <a:miter lim="400000"/>
          </a:ln>
        </p:spPr>
      </p:pic>
      <p:sp>
        <p:nvSpPr>
          <p:cNvPr id="14" name="スライド番号"/>
          <p:cNvSpPr txBox="1"/>
          <p:nvPr>
            <p:ph type="sldNum" sz="quarter" idx="2"/>
          </p:nvPr>
        </p:nvSpPr>
        <p:spPr>
          <a:xfrm>
            <a:off x="12506096" y="9230517"/>
            <a:ext cx="347168" cy="304800"/>
          </a:xfrm>
          <a:prstGeom prst="rect">
            <a:avLst/>
          </a:prstGeom>
        </p:spPr>
        <p:txBody>
          <a:bodyPr/>
          <a:lstStyle>
            <a:lvl1pPr>
              <a:defRPr>
                <a:latin typeface="游ゴシック体 ボールド"/>
                <a:ea typeface="游ゴシック体 ボールド"/>
                <a:cs typeface="游ゴシック体 ボールド"/>
                <a:sym typeface="游ゴシック体 ボールド"/>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引用">
    <p:spTree>
      <p:nvGrpSpPr>
        <p:cNvPr id="1" name=""/>
        <p:cNvGrpSpPr/>
        <p:nvPr/>
      </p:nvGrpSpPr>
      <p:grpSpPr>
        <a:xfrm>
          <a:off x="0" y="0"/>
          <a:ext cx="0" cy="0"/>
          <a:chOff x="0" y="0"/>
          <a:chExt cx="0" cy="0"/>
        </a:xfrm>
      </p:grpSpPr>
      <p:sp>
        <p:nvSpPr>
          <p:cNvPr id="95" name="–Johnny Appleseed"/>
          <p:cNvSpPr txBox="1"/>
          <p:nvPr>
            <p:ph type="body" sz="quarter" idx="13"/>
          </p:nvPr>
        </p:nvSpPr>
        <p:spPr>
          <a:xfrm>
            <a:off x="1270000" y="6362700"/>
            <a:ext cx="10464800" cy="4572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96" name="“ここに引用を入力してください。”"/>
          <p:cNvSpPr txBox="1"/>
          <p:nvPr>
            <p:ph type="body" sz="quarter" idx="14"/>
          </p:nvPr>
        </p:nvSpPr>
        <p:spPr>
          <a:xfrm>
            <a:off x="1270000" y="4267200"/>
            <a:ext cx="10464800" cy="609600"/>
          </a:xfrm>
          <a:prstGeom prst="rect">
            <a:avLst/>
          </a:prstGeom>
        </p:spPr>
        <p:txBody>
          <a:bodyPr>
            <a:spAutoFit/>
          </a:bodyPr>
          <a:lstStyle>
            <a:lvl1pPr marL="0" indent="0" algn="ctr">
              <a:spcBef>
                <a:spcPts val="0"/>
              </a:spcBef>
              <a:buSzTx/>
              <a:buNone/>
              <a:defRPr sz="3400"/>
            </a:lvl1pPr>
          </a:lstStyle>
          <a:p>
            <a:pPr/>
            <a:r>
              <a:t>“ここに引用を入力してください。”</a:t>
            </a:r>
          </a:p>
        </p:txBody>
      </p:sp>
      <p:sp>
        <p:nvSpPr>
          <p:cNvPr id="97"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写真">
    <p:spTree>
      <p:nvGrpSpPr>
        <p:cNvPr id="1" name=""/>
        <p:cNvGrpSpPr/>
        <p:nvPr/>
      </p:nvGrpSpPr>
      <p:grpSpPr>
        <a:xfrm>
          <a:off x="0" y="0"/>
          <a:ext cx="0" cy="0"/>
          <a:chOff x="0" y="0"/>
          <a:chExt cx="0" cy="0"/>
        </a:xfrm>
      </p:grpSpPr>
      <p:sp>
        <p:nvSpPr>
          <p:cNvPr id="104" name="イメージ"/>
          <p:cNvSpPr/>
          <p:nvPr>
            <p:ph type="pic" idx="13"/>
          </p:nvPr>
        </p:nvSpPr>
        <p:spPr>
          <a:xfrm>
            <a:off x="-949853" y="0"/>
            <a:ext cx="14904506" cy="9944100"/>
          </a:xfrm>
          <a:prstGeom prst="rect">
            <a:avLst/>
          </a:prstGeom>
        </p:spPr>
        <p:txBody>
          <a:bodyPr lIns="91439" tIns="45719" rIns="91439" bIns="45719" anchor="t">
            <a:noAutofit/>
          </a:bodyPr>
          <a:lstStyle/>
          <a:p>
            <a:pPr/>
          </a:p>
        </p:txBody>
      </p:sp>
      <p:sp>
        <p:nvSpPr>
          <p:cNvPr id="105"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1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19" name="English"/>
          <p:cNvSpPr txBox="1"/>
          <p:nvPr>
            <p:ph type="body" sz="quarter" idx="13"/>
          </p:nvPr>
        </p:nvSpPr>
        <p:spPr>
          <a:xfrm>
            <a:off x="-16734" y="1104900"/>
            <a:ext cx="13038269" cy="542600"/>
          </a:xfrm>
          <a:prstGeom prst="rect">
            <a:avLst/>
          </a:prstGeom>
        </p:spPr>
        <p:txBody>
          <a:bodyPr anchor="t">
            <a:noAutofit/>
          </a:bodyPr>
          <a:lstStyle>
            <a:lvl1pPr marL="0" indent="0" algn="ctr">
              <a:spcBef>
                <a:spcPts val="0"/>
              </a:spcBef>
              <a:buSzTx/>
              <a:buNone/>
              <a:defRPr sz="1600">
                <a:latin typeface="游ゴシック体 ボールド"/>
                <a:ea typeface="游ゴシック体 ボールド"/>
                <a:cs typeface="游ゴシック体 ボールド"/>
                <a:sym typeface="游ゴシック体 ボールド"/>
              </a:defRPr>
            </a:lvl1pPr>
          </a:lstStyle>
          <a:p>
            <a:pPr/>
            <a:r>
              <a:t>English</a:t>
            </a:r>
          </a:p>
        </p:txBody>
      </p:sp>
      <p:sp>
        <p:nvSpPr>
          <p:cNvPr id="120" name="タイトル"/>
          <p:cNvSpPr txBox="1"/>
          <p:nvPr>
            <p:ph type="body" sz="quarter" idx="14"/>
          </p:nvPr>
        </p:nvSpPr>
        <p:spPr>
          <a:xfrm>
            <a:off x="-9077" y="530403"/>
            <a:ext cx="13022955" cy="569858"/>
          </a:xfrm>
          <a:prstGeom prst="rect">
            <a:avLst/>
          </a:prstGeom>
        </p:spPr>
        <p:txBody>
          <a:bodyPr/>
          <a:lstStyle>
            <a:lvl1pPr marL="0" indent="0" algn="ctr">
              <a:spcBef>
                <a:spcPts val="0"/>
              </a:spcBef>
              <a:buSzTx/>
              <a:buNone/>
              <a:defRPr sz="3600">
                <a:latin typeface="游ゴシック体 ボールド"/>
                <a:ea typeface="游ゴシック体 ボールド"/>
                <a:cs typeface="游ゴシック体 ボールド"/>
                <a:sym typeface="游ゴシック体 ボールド"/>
              </a:defRPr>
            </a:lvl1pPr>
          </a:lstStyle>
          <a:p>
            <a:pPr/>
            <a:r>
              <a:t>タイトル</a:t>
            </a:r>
          </a:p>
        </p:txBody>
      </p:sp>
      <p:sp>
        <p:nvSpPr>
          <p:cNvPr id="121" name="角丸四角形"/>
          <p:cNvSpPr/>
          <p:nvPr>
            <p:ph type="body" idx="15"/>
          </p:nvPr>
        </p:nvSpPr>
        <p:spPr>
          <a:xfrm>
            <a:off x="964750" y="1652138"/>
            <a:ext cx="11075300" cy="7128894"/>
          </a:xfrm>
          <a:prstGeom prst="roundRect">
            <a:avLst>
              <a:gd name="adj" fmla="val 1465"/>
            </a:avLst>
          </a:prstGeom>
          <a:solidFill>
            <a:srgbClr val="E8EBF6"/>
          </a:solidFill>
        </p:spPr>
        <p:txBody>
          <a:bodyPr>
            <a:noAutofit/>
          </a:bodyPr>
          <a:lstStyle/>
          <a:p>
            <a:pPr marL="0" indent="0" algn="ctr">
              <a:spcBef>
                <a:spcPts val="0"/>
              </a:spcBef>
              <a:buSzTx/>
              <a:buNone/>
              <a:defRPr sz="2200">
                <a:solidFill>
                  <a:srgbClr val="FFFFFF"/>
                </a:solidFill>
              </a:defRPr>
            </a:pPr>
          </a:p>
        </p:txBody>
      </p:sp>
      <p:sp>
        <p:nvSpPr>
          <p:cNvPr id="122" name="説明文"/>
          <p:cNvSpPr txBox="1"/>
          <p:nvPr>
            <p:ph type="body" sz="quarter" idx="16"/>
          </p:nvPr>
        </p:nvSpPr>
        <p:spPr>
          <a:xfrm>
            <a:off x="922809" y="7663450"/>
            <a:ext cx="11075301" cy="425450"/>
          </a:xfrm>
          <a:prstGeom prst="rect">
            <a:avLst/>
          </a:prstGeom>
        </p:spPr>
        <p:txBody>
          <a:bodyPr anchor="t">
            <a:spAutoFit/>
          </a:bodyPr>
          <a:lstStyle>
            <a:lvl1pPr marL="0" indent="0" algn="ctr">
              <a:spcBef>
                <a:spcPts val="900"/>
              </a:spcBef>
              <a:buSzTx/>
              <a:buNone/>
              <a:defRPr sz="2500">
                <a:latin typeface="游ゴシック体 ボールド"/>
                <a:ea typeface="游ゴシック体 ボールド"/>
                <a:cs typeface="游ゴシック体 ボールド"/>
                <a:sym typeface="游ゴシック体 ボールド"/>
              </a:defRPr>
            </a:lvl1pPr>
          </a:lstStyle>
          <a:p>
            <a:pPr/>
            <a:r>
              <a:t>説明文</a:t>
            </a:r>
          </a:p>
        </p:txBody>
      </p:sp>
      <p:sp>
        <p:nvSpPr>
          <p:cNvPr id="123" name="あああ"/>
          <p:cNvSpPr txBox="1"/>
          <p:nvPr>
            <p:ph type="body" sz="quarter" idx="17"/>
          </p:nvPr>
        </p:nvSpPr>
        <p:spPr>
          <a:xfrm>
            <a:off x="952500" y="1762699"/>
            <a:ext cx="11099800" cy="569858"/>
          </a:xfrm>
          <a:prstGeom prst="rect">
            <a:avLst/>
          </a:prstGeom>
        </p:spPr>
        <p:txBody>
          <a:bodyPr anchor="t"/>
          <a:lstStyle>
            <a:lvl1pPr marL="0" indent="0" algn="ctr">
              <a:spcBef>
                <a:spcPts val="0"/>
              </a:spcBef>
              <a:buSzTx/>
              <a:buNone/>
              <a:defRPr sz="2800">
                <a:latin typeface="游ゴシック体 ボールド"/>
                <a:ea typeface="游ゴシック体 ボールド"/>
                <a:cs typeface="游ゴシック体 ボールド"/>
                <a:sym typeface="游ゴシック体 ボールド"/>
              </a:defRPr>
            </a:lvl1pPr>
          </a:lstStyle>
          <a:p>
            <a:pPr/>
            <a:r>
              <a:t>あああ</a:t>
            </a:r>
          </a:p>
        </p:txBody>
      </p:sp>
      <p:sp>
        <p:nvSpPr>
          <p:cNvPr id="124"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amp;サブタイトル">
    <p:spTree>
      <p:nvGrpSpPr>
        <p:cNvPr id="1" name=""/>
        <p:cNvGrpSpPr/>
        <p:nvPr/>
      </p:nvGrpSpPr>
      <p:grpSpPr>
        <a:xfrm>
          <a:off x="0" y="0"/>
          <a:ext cx="0" cy="0"/>
          <a:chOff x="0" y="0"/>
          <a:chExt cx="0" cy="0"/>
        </a:xfrm>
      </p:grpSpPr>
      <p:sp>
        <p:nvSpPr>
          <p:cNvPr id="131" name="タイトルテキスト"/>
          <p:cNvSpPr txBox="1"/>
          <p:nvPr>
            <p:ph type="title"/>
          </p:nvPr>
        </p:nvSpPr>
        <p:spPr>
          <a:xfrm>
            <a:off x="2578099" y="2447924"/>
            <a:ext cx="7848602" cy="2476501"/>
          </a:xfrm>
          <a:prstGeom prst="rect">
            <a:avLst/>
          </a:prstGeom>
        </p:spPr>
        <p:txBody>
          <a:bodyPr lIns="38100" tIns="38100" rIns="38100" bIns="38100" anchor="b"/>
          <a:lstStyle>
            <a:lvl1pPr>
              <a:defRPr sz="7800"/>
            </a:lvl1pPr>
          </a:lstStyle>
          <a:p>
            <a:pPr/>
            <a:r>
              <a:t>タイトルテキスト</a:t>
            </a:r>
          </a:p>
        </p:txBody>
      </p:sp>
      <p:sp>
        <p:nvSpPr>
          <p:cNvPr id="132" name="本文レベル1…"/>
          <p:cNvSpPr txBox="1"/>
          <p:nvPr>
            <p:ph type="body" sz="quarter" idx="1"/>
          </p:nvPr>
        </p:nvSpPr>
        <p:spPr>
          <a:xfrm>
            <a:off x="2578099" y="5000625"/>
            <a:ext cx="7848602" cy="847725"/>
          </a:xfrm>
          <a:prstGeom prst="rect">
            <a:avLst/>
          </a:prstGeom>
        </p:spPr>
        <p:txBody>
          <a:bodyPr lIns="38100" tIns="38100" rIns="38100" bIns="38100"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本文レベル1</a:t>
            </a:r>
          </a:p>
          <a:p>
            <a:pPr lvl="1"/>
            <a:r>
              <a:t>本文レベル2</a:t>
            </a:r>
          </a:p>
          <a:p>
            <a:pPr lvl="2"/>
            <a:r>
              <a:t>本文レベル3</a:t>
            </a:r>
          </a:p>
          <a:p>
            <a:pPr lvl="3"/>
            <a:r>
              <a:t>本文レベル4</a:t>
            </a:r>
          </a:p>
          <a:p>
            <a:pPr lvl="4"/>
            <a:r>
              <a:t>本文レベル5</a:t>
            </a:r>
          </a:p>
        </p:txBody>
      </p:sp>
      <p:sp>
        <p:nvSpPr>
          <p:cNvPr id="133" name="スライド番号"/>
          <p:cNvSpPr txBox="1"/>
          <p:nvPr>
            <p:ph type="sldNum" sz="quarter" idx="2"/>
          </p:nvPr>
        </p:nvSpPr>
        <p:spPr>
          <a:xfrm>
            <a:off x="6356553" y="8191500"/>
            <a:ext cx="286614" cy="286943"/>
          </a:xfrm>
          <a:prstGeom prst="rect">
            <a:avLst/>
          </a:prstGeom>
        </p:spPr>
        <p:txBody>
          <a:bodyPr lIns="38100" tIns="38100" rIns="38100" bIns="38100"/>
          <a:lstStyle>
            <a:lvl1pPr>
              <a:defRPr sz="1400">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画像（横長）">
    <p:spTree>
      <p:nvGrpSpPr>
        <p:cNvPr id="1" name=""/>
        <p:cNvGrpSpPr/>
        <p:nvPr/>
      </p:nvGrpSpPr>
      <p:grpSpPr>
        <a:xfrm>
          <a:off x="0" y="0"/>
          <a:ext cx="0" cy="0"/>
          <a:chOff x="0" y="0"/>
          <a:chExt cx="0" cy="0"/>
        </a:xfrm>
      </p:grpSpPr>
      <p:sp>
        <p:nvSpPr>
          <p:cNvPr id="21" name="イメージ"/>
          <p:cNvSpPr/>
          <p:nvPr>
            <p:ph type="pic" idx="13"/>
          </p:nvPr>
        </p:nvSpPr>
        <p:spPr>
          <a:xfrm>
            <a:off x="1622088" y="289099"/>
            <a:ext cx="9753603" cy="6505789"/>
          </a:xfrm>
          <a:prstGeom prst="rect">
            <a:avLst/>
          </a:prstGeom>
        </p:spPr>
        <p:txBody>
          <a:bodyPr lIns="91439" tIns="45719" rIns="91439" bIns="45719" anchor="t">
            <a:noAutofit/>
          </a:bodyPr>
          <a:lstStyle/>
          <a:p>
            <a:pPr/>
          </a:p>
        </p:txBody>
      </p:sp>
      <p:sp>
        <p:nvSpPr>
          <p:cNvPr id="22" name="タイトルテキスト"/>
          <p:cNvSpPr txBox="1"/>
          <p:nvPr>
            <p:ph type="title"/>
          </p:nvPr>
        </p:nvSpPr>
        <p:spPr>
          <a:xfrm>
            <a:off x="1270000" y="6718300"/>
            <a:ext cx="10464800" cy="1422400"/>
          </a:xfrm>
          <a:prstGeom prst="rect">
            <a:avLst/>
          </a:prstGeom>
        </p:spPr>
        <p:txBody>
          <a:bodyPr anchor="b"/>
          <a:lstStyle/>
          <a:p>
            <a:pPr/>
            <a:r>
              <a:t>タイトルテキスト</a:t>
            </a:r>
          </a:p>
        </p:txBody>
      </p:sp>
      <p:sp>
        <p:nvSpPr>
          <p:cNvPr id="23" name="本文レベル1…"/>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本文レベル1</a:t>
            </a:r>
          </a:p>
          <a:p>
            <a:pPr lvl="1"/>
            <a:r>
              <a:t>本文レベル2</a:t>
            </a:r>
          </a:p>
          <a:p>
            <a:pPr lvl="2"/>
            <a:r>
              <a:t>本文レベル3</a:t>
            </a:r>
          </a:p>
          <a:p>
            <a:pPr lvl="3"/>
            <a:r>
              <a:t>本文レベル4</a:t>
            </a:r>
          </a:p>
          <a:p>
            <a:pPr lvl="4"/>
            <a:r>
              <a:t>本文レベル5</a:t>
            </a:r>
          </a:p>
        </p:txBody>
      </p:sp>
      <p:pic>
        <p:nvPicPr>
          <p:cNvPr id="24" name="logo.png" descr="logo.png"/>
          <p:cNvPicPr>
            <a:picLocks noChangeAspect="1"/>
          </p:cNvPicPr>
          <p:nvPr/>
        </p:nvPicPr>
        <p:blipFill>
          <a:blip r:embed="rId2">
            <a:extLst/>
          </a:blip>
          <a:stretch>
            <a:fillRect/>
          </a:stretch>
        </p:blipFill>
        <p:spPr>
          <a:xfrm>
            <a:off x="250869" y="9266607"/>
            <a:ext cx="1026872" cy="252127"/>
          </a:xfrm>
          <a:prstGeom prst="rect">
            <a:avLst/>
          </a:prstGeom>
          <a:ln w="12700">
            <a:miter lim="400000"/>
          </a:ln>
        </p:spPr>
      </p:pic>
      <p:sp>
        <p:nvSpPr>
          <p:cNvPr id="25"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中央）">
    <p:spTree>
      <p:nvGrpSpPr>
        <p:cNvPr id="1" name=""/>
        <p:cNvGrpSpPr/>
        <p:nvPr/>
      </p:nvGrpSpPr>
      <p:grpSpPr>
        <a:xfrm>
          <a:off x="0" y="0"/>
          <a:ext cx="0" cy="0"/>
          <a:chOff x="0" y="0"/>
          <a:chExt cx="0" cy="0"/>
        </a:xfrm>
      </p:grpSpPr>
      <p:sp>
        <p:nvSpPr>
          <p:cNvPr id="32" name="タイトルテキスト"/>
          <p:cNvSpPr txBox="1"/>
          <p:nvPr>
            <p:ph type="title"/>
          </p:nvPr>
        </p:nvSpPr>
        <p:spPr>
          <a:xfrm>
            <a:off x="1270000" y="3225800"/>
            <a:ext cx="10464800" cy="3302000"/>
          </a:xfrm>
          <a:prstGeom prst="rect">
            <a:avLst/>
          </a:prstGeom>
        </p:spPr>
        <p:txBody>
          <a:bodyPr/>
          <a:lstStyle/>
          <a:p>
            <a:pPr/>
            <a:r>
              <a:t>タイトルテキスト</a:t>
            </a:r>
          </a:p>
        </p:txBody>
      </p:sp>
      <p:sp>
        <p:nvSpPr>
          <p:cNvPr id="33"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画像（縦長）">
    <p:spTree>
      <p:nvGrpSpPr>
        <p:cNvPr id="1" name=""/>
        <p:cNvGrpSpPr/>
        <p:nvPr/>
      </p:nvGrpSpPr>
      <p:grpSpPr>
        <a:xfrm>
          <a:off x="0" y="0"/>
          <a:ext cx="0" cy="0"/>
          <a:chOff x="0" y="0"/>
          <a:chExt cx="0" cy="0"/>
        </a:xfrm>
      </p:grpSpPr>
      <p:sp>
        <p:nvSpPr>
          <p:cNvPr id="40" name="イメージ"/>
          <p:cNvSpPr/>
          <p:nvPr>
            <p:ph type="pic" idx="13"/>
          </p:nvPr>
        </p:nvSpPr>
        <p:spPr>
          <a:xfrm>
            <a:off x="2263775" y="613833"/>
            <a:ext cx="12401550" cy="8267701"/>
          </a:xfrm>
          <a:prstGeom prst="rect">
            <a:avLst/>
          </a:prstGeom>
        </p:spPr>
        <p:txBody>
          <a:bodyPr lIns="91439" tIns="45719" rIns="91439" bIns="45719" anchor="t">
            <a:noAutofit/>
          </a:bodyPr>
          <a:lstStyle/>
          <a:p>
            <a:pPr/>
          </a:p>
        </p:txBody>
      </p:sp>
      <p:sp>
        <p:nvSpPr>
          <p:cNvPr id="41" name="タイトルテキスト"/>
          <p:cNvSpPr txBox="1"/>
          <p:nvPr>
            <p:ph type="title"/>
          </p:nvPr>
        </p:nvSpPr>
        <p:spPr>
          <a:xfrm>
            <a:off x="952500" y="635000"/>
            <a:ext cx="5334000" cy="3987800"/>
          </a:xfrm>
          <a:prstGeom prst="rect">
            <a:avLst/>
          </a:prstGeom>
        </p:spPr>
        <p:txBody>
          <a:bodyPr anchor="b"/>
          <a:lstStyle>
            <a:lvl1pPr>
              <a:defRPr sz="6000"/>
            </a:lvl1pPr>
          </a:lstStyle>
          <a:p>
            <a:pPr/>
            <a:r>
              <a:t>タイトルテキスト</a:t>
            </a:r>
          </a:p>
        </p:txBody>
      </p:sp>
      <p:sp>
        <p:nvSpPr>
          <p:cNvPr id="42" name="本文レベル1…"/>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本文レベル1</a:t>
            </a:r>
          </a:p>
          <a:p>
            <a:pPr lvl="1"/>
            <a:r>
              <a:t>本文レベル2</a:t>
            </a:r>
          </a:p>
          <a:p>
            <a:pPr lvl="2"/>
            <a:r>
              <a:t>本文レベル3</a:t>
            </a:r>
          </a:p>
          <a:p>
            <a:pPr lvl="3"/>
            <a:r>
              <a:t>本文レベル4</a:t>
            </a:r>
          </a:p>
          <a:p>
            <a:pPr lvl="4"/>
            <a:r>
              <a:t>本文レベル5</a:t>
            </a:r>
          </a:p>
        </p:txBody>
      </p:sp>
      <p:sp>
        <p:nvSpPr>
          <p:cNvPr id="43"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上）">
    <p:spTree>
      <p:nvGrpSpPr>
        <p:cNvPr id="1" name=""/>
        <p:cNvGrpSpPr/>
        <p:nvPr/>
      </p:nvGrpSpPr>
      <p:grpSpPr>
        <a:xfrm>
          <a:off x="0" y="0"/>
          <a:ext cx="0" cy="0"/>
          <a:chOff x="0" y="0"/>
          <a:chExt cx="0" cy="0"/>
        </a:xfrm>
      </p:grpSpPr>
      <p:sp>
        <p:nvSpPr>
          <p:cNvPr id="50" name="タイトルテキスト"/>
          <p:cNvSpPr txBox="1"/>
          <p:nvPr>
            <p:ph type="title"/>
          </p:nvPr>
        </p:nvSpPr>
        <p:spPr>
          <a:prstGeom prst="rect">
            <a:avLst/>
          </a:prstGeom>
        </p:spPr>
        <p:txBody>
          <a:bodyPr/>
          <a:lstStyle/>
          <a:p>
            <a:pPr/>
            <a:r>
              <a:t>タイトルテキスト</a:t>
            </a:r>
          </a:p>
        </p:txBody>
      </p:sp>
      <p:sp>
        <p:nvSpPr>
          <p:cNvPr id="51"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amp;箇条書き">
    <p:spTree>
      <p:nvGrpSpPr>
        <p:cNvPr id="1" name=""/>
        <p:cNvGrpSpPr/>
        <p:nvPr/>
      </p:nvGrpSpPr>
      <p:grpSpPr>
        <a:xfrm>
          <a:off x="0" y="0"/>
          <a:ext cx="0" cy="0"/>
          <a:chOff x="0" y="0"/>
          <a:chExt cx="0" cy="0"/>
        </a:xfrm>
      </p:grpSpPr>
      <p:sp>
        <p:nvSpPr>
          <p:cNvPr id="58" name="タイトルテキスト"/>
          <p:cNvSpPr txBox="1"/>
          <p:nvPr>
            <p:ph type="title"/>
          </p:nvPr>
        </p:nvSpPr>
        <p:spPr>
          <a:prstGeom prst="rect">
            <a:avLst/>
          </a:prstGeom>
        </p:spPr>
        <p:txBody>
          <a:bodyPr/>
          <a:lstStyle/>
          <a:p>
            <a:pPr/>
            <a:r>
              <a:t>タイトルテキスト</a:t>
            </a:r>
          </a:p>
        </p:txBody>
      </p:sp>
      <p:sp>
        <p:nvSpPr>
          <p:cNvPr id="59" name="本文レベル1…"/>
          <p:cNvSpPr txBox="1"/>
          <p:nvPr>
            <p:ph type="body" idx="1"/>
          </p:nvPr>
        </p:nvSpPr>
        <p:spPr>
          <a:prstGeom prst="rect">
            <a:avLst/>
          </a:prstGeom>
        </p:spPr>
        <p:txBody>
          <a:bodyPr/>
          <a:lstStyle/>
          <a:p>
            <a:pPr/>
            <a:r>
              <a:t>本文レベル1</a:t>
            </a:r>
          </a:p>
          <a:p>
            <a:pPr lvl="1"/>
            <a:r>
              <a:t>本文レベル2</a:t>
            </a:r>
          </a:p>
          <a:p>
            <a:pPr lvl="2"/>
            <a:r>
              <a:t>本文レベル3</a:t>
            </a:r>
          </a:p>
          <a:p>
            <a:pPr lvl="3"/>
            <a:r>
              <a:t>本文レベル4</a:t>
            </a:r>
          </a:p>
          <a:p>
            <a:pPr lvl="4"/>
            <a:r>
              <a:t>本文レベル5</a:t>
            </a:r>
          </a:p>
        </p:txBody>
      </p:sp>
      <p:sp>
        <p:nvSpPr>
          <p:cNvPr id="60"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箇条書き、画像">
    <p:spTree>
      <p:nvGrpSpPr>
        <p:cNvPr id="1" name=""/>
        <p:cNvGrpSpPr/>
        <p:nvPr/>
      </p:nvGrpSpPr>
      <p:grpSpPr>
        <a:xfrm>
          <a:off x="0" y="0"/>
          <a:ext cx="0" cy="0"/>
          <a:chOff x="0" y="0"/>
          <a:chExt cx="0" cy="0"/>
        </a:xfrm>
      </p:grpSpPr>
      <p:sp>
        <p:nvSpPr>
          <p:cNvPr id="67" name="イメージ"/>
          <p:cNvSpPr/>
          <p:nvPr>
            <p:ph type="pic" idx="13"/>
          </p:nvPr>
        </p:nvSpPr>
        <p:spPr>
          <a:xfrm>
            <a:off x="4086225" y="2586566"/>
            <a:ext cx="9429750" cy="6286501"/>
          </a:xfrm>
          <a:prstGeom prst="rect">
            <a:avLst/>
          </a:prstGeom>
        </p:spPr>
        <p:txBody>
          <a:bodyPr lIns="91439" tIns="45719" rIns="91439" bIns="45719" anchor="t">
            <a:noAutofit/>
          </a:bodyPr>
          <a:lstStyle/>
          <a:p>
            <a:pPr/>
          </a:p>
        </p:txBody>
      </p:sp>
      <p:sp>
        <p:nvSpPr>
          <p:cNvPr id="68" name="タイトルテキスト"/>
          <p:cNvSpPr txBox="1"/>
          <p:nvPr>
            <p:ph type="title"/>
          </p:nvPr>
        </p:nvSpPr>
        <p:spPr>
          <a:prstGeom prst="rect">
            <a:avLst/>
          </a:prstGeom>
        </p:spPr>
        <p:txBody>
          <a:bodyPr/>
          <a:lstStyle/>
          <a:p>
            <a:pPr/>
            <a:r>
              <a:t>タイトルテキスト</a:t>
            </a:r>
          </a:p>
        </p:txBody>
      </p:sp>
      <p:sp>
        <p:nvSpPr>
          <p:cNvPr id="69" name="本文レベル1…"/>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本文レベル1</a:t>
            </a:r>
          </a:p>
          <a:p>
            <a:pPr lvl="1"/>
            <a:r>
              <a:t>本文レベル2</a:t>
            </a:r>
          </a:p>
          <a:p>
            <a:pPr lvl="2"/>
            <a:r>
              <a:t>本文レベル3</a:t>
            </a:r>
          </a:p>
          <a:p>
            <a:pPr lvl="3"/>
            <a:r>
              <a:t>本文レベル4</a:t>
            </a:r>
          </a:p>
          <a:p>
            <a:pPr lvl="4"/>
            <a:r>
              <a:t>本文レベル5</a:t>
            </a:r>
          </a:p>
        </p:txBody>
      </p:sp>
      <p:sp>
        <p:nvSpPr>
          <p:cNvPr id="70" name="スライド番号"/>
          <p:cNvSpPr txBox="1"/>
          <p:nvPr>
            <p:ph type="sldNum" sz="quarter" idx="2"/>
          </p:nvPr>
        </p:nvSpPr>
        <p:spPr>
          <a:xfrm>
            <a:off x="6308360" y="9296400"/>
            <a:ext cx="381306" cy="304800"/>
          </a:xfrm>
          <a:prstGeom prst="rect">
            <a:avLst/>
          </a:prstGeom>
        </p:spPr>
        <p:txBody>
          <a:bodyPr/>
          <a:lstStyle>
            <a:lvl1pPr>
              <a:defRPr>
                <a:latin typeface="+mn-lt"/>
                <a:ea typeface="+mn-ea"/>
                <a:cs typeface="+mn-cs"/>
                <a:sym typeface="ヒラギノ角ゴ ProN W3"/>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箇条書き">
    <p:spTree>
      <p:nvGrpSpPr>
        <p:cNvPr id="1" name=""/>
        <p:cNvGrpSpPr/>
        <p:nvPr/>
      </p:nvGrpSpPr>
      <p:grpSpPr>
        <a:xfrm>
          <a:off x="0" y="0"/>
          <a:ext cx="0" cy="0"/>
          <a:chOff x="0" y="0"/>
          <a:chExt cx="0" cy="0"/>
        </a:xfrm>
      </p:grpSpPr>
      <p:sp>
        <p:nvSpPr>
          <p:cNvPr id="77" name="本文レベル1…"/>
          <p:cNvSpPr txBox="1"/>
          <p:nvPr>
            <p:ph type="body" idx="1"/>
          </p:nvPr>
        </p:nvSpPr>
        <p:spPr>
          <a:xfrm>
            <a:off x="952500" y="1270000"/>
            <a:ext cx="11099800" cy="7213600"/>
          </a:xfrm>
          <a:prstGeom prst="rect">
            <a:avLst/>
          </a:prstGeom>
        </p:spPr>
        <p:txBody>
          <a:bodyPr/>
          <a:lstStyle/>
          <a:p>
            <a:pPr/>
            <a:r>
              <a:t>本文レベル1</a:t>
            </a:r>
          </a:p>
          <a:p>
            <a:pPr lvl="1"/>
            <a:r>
              <a:t>本文レベル2</a:t>
            </a:r>
          </a:p>
          <a:p>
            <a:pPr lvl="2"/>
            <a:r>
              <a:t>本文レベル3</a:t>
            </a:r>
          </a:p>
          <a:p>
            <a:pPr lvl="3"/>
            <a:r>
              <a:t>本文レベル4</a:t>
            </a:r>
          </a:p>
          <a:p>
            <a:pPr lvl="4"/>
            <a:r>
              <a:t>本文レベル5</a:t>
            </a:r>
          </a:p>
        </p:txBody>
      </p:sp>
      <p:sp>
        <p:nvSpPr>
          <p:cNvPr id="78"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画像（3点）">
    <p:spTree>
      <p:nvGrpSpPr>
        <p:cNvPr id="1" name=""/>
        <p:cNvGrpSpPr/>
        <p:nvPr/>
      </p:nvGrpSpPr>
      <p:grpSpPr>
        <a:xfrm>
          <a:off x="0" y="0"/>
          <a:ext cx="0" cy="0"/>
          <a:chOff x="0" y="0"/>
          <a:chExt cx="0" cy="0"/>
        </a:xfrm>
      </p:grpSpPr>
      <p:sp>
        <p:nvSpPr>
          <p:cNvPr id="85" name="イメージ"/>
          <p:cNvSpPr/>
          <p:nvPr>
            <p:ph type="pic" sz="quarter" idx="13"/>
          </p:nvPr>
        </p:nvSpPr>
        <p:spPr>
          <a:xfrm>
            <a:off x="6680200" y="5029200"/>
            <a:ext cx="6054748" cy="4038600"/>
          </a:xfrm>
          <a:prstGeom prst="rect">
            <a:avLst/>
          </a:prstGeom>
        </p:spPr>
        <p:txBody>
          <a:bodyPr lIns="91439" tIns="45719" rIns="91439" bIns="45719" anchor="t">
            <a:noAutofit/>
          </a:bodyPr>
          <a:lstStyle/>
          <a:p>
            <a:pPr/>
          </a:p>
        </p:txBody>
      </p:sp>
      <p:sp>
        <p:nvSpPr>
          <p:cNvPr id="86" name="イメージ"/>
          <p:cNvSpPr/>
          <p:nvPr>
            <p:ph type="pic" sz="quarter" idx="14"/>
          </p:nvPr>
        </p:nvSpPr>
        <p:spPr>
          <a:xfrm>
            <a:off x="6502400" y="889000"/>
            <a:ext cx="5867400" cy="3911601"/>
          </a:xfrm>
          <a:prstGeom prst="rect">
            <a:avLst/>
          </a:prstGeom>
        </p:spPr>
        <p:txBody>
          <a:bodyPr lIns="91439" tIns="45719" rIns="91439" bIns="45719" anchor="t">
            <a:noAutofit/>
          </a:bodyPr>
          <a:lstStyle/>
          <a:p>
            <a:pPr/>
          </a:p>
        </p:txBody>
      </p:sp>
      <p:sp>
        <p:nvSpPr>
          <p:cNvPr id="87" name="イメージ"/>
          <p:cNvSpPr/>
          <p:nvPr>
            <p:ph type="pic" idx="15"/>
          </p:nvPr>
        </p:nvSpPr>
        <p:spPr>
          <a:xfrm>
            <a:off x="-2374900" y="889000"/>
            <a:ext cx="11982450" cy="7988300"/>
          </a:xfrm>
          <a:prstGeom prst="rect">
            <a:avLst/>
          </a:prstGeom>
        </p:spPr>
        <p:txBody>
          <a:bodyPr lIns="91439" tIns="45719" rIns="91439" bIns="45719" anchor="t">
            <a:noAutofit/>
          </a:bodyPr>
          <a:lstStyle/>
          <a:p>
            <a:pPr/>
          </a:p>
        </p:txBody>
      </p:sp>
      <p:sp>
        <p:nvSpPr>
          <p:cNvPr id="88"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タイトルテキスト"/>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タイトルテキスト</a:t>
            </a:r>
          </a:p>
        </p:txBody>
      </p:sp>
      <p:sp>
        <p:nvSpPr>
          <p:cNvPr id="3" name="本文レベル1…"/>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本文レベル1</a:t>
            </a:r>
          </a:p>
          <a:p>
            <a:pPr lvl="1"/>
            <a:r>
              <a:t>本文レベル2</a:t>
            </a:r>
          </a:p>
          <a:p>
            <a:pPr lvl="2"/>
            <a:r>
              <a:t>本文レベル3</a:t>
            </a:r>
          </a:p>
          <a:p>
            <a:pPr lvl="3"/>
            <a:r>
              <a:t>本文レベル4</a:t>
            </a:r>
          </a:p>
          <a:p>
            <a:pPr lvl="4"/>
            <a:r>
              <a:t>本文レベル5</a:t>
            </a:r>
          </a:p>
        </p:txBody>
      </p:sp>
      <p:sp>
        <p:nvSpPr>
          <p:cNvPr id="4" name="スライド番号"/>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ヒラギノ角ゴ ProN W3"/>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ヒラギノ角ゴ ProN W3"/>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2.t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4.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4.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4.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3.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shota.irieda@mebuku.co.jp"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四角形"/>
          <p:cNvSpPr/>
          <p:nvPr/>
        </p:nvSpPr>
        <p:spPr>
          <a:xfrm>
            <a:off x="-17456" y="-35737"/>
            <a:ext cx="13039712" cy="9825074"/>
          </a:xfrm>
          <a:prstGeom prst="rect">
            <a:avLst/>
          </a:prstGeom>
          <a:solidFill>
            <a:srgbClr val="FFFFFF"/>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143" name="四角形"/>
          <p:cNvSpPr/>
          <p:nvPr/>
        </p:nvSpPr>
        <p:spPr>
          <a:xfrm>
            <a:off x="-3773" y="-37406"/>
            <a:ext cx="13012346" cy="9828412"/>
          </a:xfrm>
          <a:prstGeom prst="rect">
            <a:avLst/>
          </a:prstGeom>
          <a:solidFill>
            <a:srgbClr val="5250A1"/>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pic>
        <p:nvPicPr>
          <p:cNvPr id="144" name="Group 450.png" descr="Group 450.png"/>
          <p:cNvPicPr>
            <a:picLocks noChangeAspect="1"/>
          </p:cNvPicPr>
          <p:nvPr/>
        </p:nvPicPr>
        <p:blipFill>
          <a:blip r:embed="rId2">
            <a:extLst/>
          </a:blip>
          <a:stretch>
            <a:fillRect/>
          </a:stretch>
        </p:blipFill>
        <p:spPr>
          <a:xfrm>
            <a:off x="8457178" y="2895703"/>
            <a:ext cx="4167886" cy="6847240"/>
          </a:xfrm>
          <a:prstGeom prst="rect">
            <a:avLst/>
          </a:prstGeom>
          <a:ln w="12700">
            <a:miter lim="400000"/>
          </a:ln>
        </p:spPr>
      </p:pic>
      <p:sp>
        <p:nvSpPr>
          <p:cNvPr id="145" name="四角形"/>
          <p:cNvSpPr/>
          <p:nvPr/>
        </p:nvSpPr>
        <p:spPr>
          <a:xfrm>
            <a:off x="431277" y="4973121"/>
            <a:ext cx="10050979" cy="762001"/>
          </a:xfrm>
          <a:prstGeom prst="rect">
            <a:avLst/>
          </a:prstGeom>
          <a:solidFill>
            <a:srgbClr val="FFFFFF"/>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146" name="営業チームの生産性を飛躍させる方法"/>
          <p:cNvSpPr txBox="1"/>
          <p:nvPr/>
        </p:nvSpPr>
        <p:spPr>
          <a:xfrm>
            <a:off x="624802" y="5027096"/>
            <a:ext cx="9775826" cy="65405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500">
                <a:solidFill>
                  <a:srgbClr val="5250A1"/>
                </a:solidFill>
                <a:latin typeface="游ゴシック体 ボールド"/>
                <a:ea typeface="游ゴシック体 ボールド"/>
                <a:cs typeface="游ゴシック体 ボールド"/>
                <a:sym typeface="游ゴシック体 ボールド"/>
              </a:defRPr>
            </a:lvl1pPr>
          </a:lstStyle>
          <a:p>
            <a:pPr/>
            <a:r>
              <a:t>営業チームの生産性を飛躍させる方法</a:t>
            </a:r>
          </a:p>
        </p:txBody>
      </p:sp>
      <p:sp>
        <p:nvSpPr>
          <p:cNvPr id="147" name="四角形"/>
          <p:cNvSpPr/>
          <p:nvPr/>
        </p:nvSpPr>
        <p:spPr>
          <a:xfrm>
            <a:off x="431277" y="4018479"/>
            <a:ext cx="7113751" cy="762000"/>
          </a:xfrm>
          <a:prstGeom prst="rect">
            <a:avLst/>
          </a:prstGeom>
          <a:solidFill>
            <a:srgbClr val="FFFFFF"/>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148" name="営業コンテンツから考える"/>
          <p:cNvSpPr txBox="1"/>
          <p:nvPr/>
        </p:nvSpPr>
        <p:spPr>
          <a:xfrm>
            <a:off x="612102" y="4072454"/>
            <a:ext cx="6946901" cy="65405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500">
                <a:solidFill>
                  <a:srgbClr val="5250A1"/>
                </a:solidFill>
                <a:latin typeface="游ゴシック体 ボールド"/>
                <a:ea typeface="游ゴシック体 ボールド"/>
                <a:cs typeface="游ゴシック体 ボールド"/>
                <a:sym typeface="游ゴシック体 ボールド"/>
              </a:defRPr>
            </a:lvl1pPr>
          </a:lstStyle>
          <a:p>
            <a:pPr/>
            <a:r>
              <a:t>営業コンテンツから考える</a:t>
            </a:r>
          </a:p>
        </p:txBody>
      </p:sp>
      <p:sp>
        <p:nvSpPr>
          <p:cNvPr id="149" name="角丸四角形"/>
          <p:cNvSpPr/>
          <p:nvPr/>
        </p:nvSpPr>
        <p:spPr>
          <a:xfrm>
            <a:off x="406400" y="3213100"/>
            <a:ext cx="1794768" cy="558762"/>
          </a:xfrm>
          <a:prstGeom prst="roundRect">
            <a:avLst>
              <a:gd name="adj" fmla="val 45174"/>
            </a:avLst>
          </a:pr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150" name="セミナー"/>
          <p:cNvSpPr txBox="1"/>
          <p:nvPr/>
        </p:nvSpPr>
        <p:spPr>
          <a:xfrm>
            <a:off x="751333" y="3327380"/>
            <a:ext cx="1104901" cy="3302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2000">
                <a:solidFill>
                  <a:srgbClr val="FFFFFF"/>
                </a:solidFill>
                <a:latin typeface="游ゴシック体 ボールド"/>
                <a:ea typeface="游ゴシック体 ボールド"/>
                <a:cs typeface="游ゴシック体 ボールド"/>
                <a:sym typeface="游ゴシック体 ボールド"/>
              </a:defRPr>
            </a:lvl1pPr>
          </a:lstStyle>
          <a:p>
            <a:pPr/>
            <a:r>
              <a:t>セミナー</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5" name="四角形"/>
          <p:cNvSpPr/>
          <p:nvPr/>
        </p:nvSpPr>
        <p:spPr>
          <a:xfrm>
            <a:off x="1481144" y="480730"/>
            <a:ext cx="7284625"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316" name="営業資料にかけている時間は"/>
          <p:cNvSpPr txBox="1"/>
          <p:nvPr/>
        </p:nvSpPr>
        <p:spPr>
          <a:xfrm>
            <a:off x="1661969" y="556930"/>
            <a:ext cx="7023101"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営業資料にかけている時間は</a:t>
            </a:r>
          </a:p>
        </p:txBody>
      </p:sp>
      <p:sp>
        <p:nvSpPr>
          <p:cNvPr id="317" name="四角形"/>
          <p:cNvSpPr/>
          <p:nvPr/>
        </p:nvSpPr>
        <p:spPr>
          <a:xfrm>
            <a:off x="1481144" y="1422621"/>
            <a:ext cx="3644550"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318" name="40%以上！？"/>
          <p:cNvSpPr txBox="1"/>
          <p:nvPr/>
        </p:nvSpPr>
        <p:spPr>
          <a:xfrm>
            <a:off x="1661969" y="1498821"/>
            <a:ext cx="3282900" cy="6096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40%以上！？</a:t>
            </a:r>
          </a:p>
        </p:txBody>
      </p:sp>
      <p:graphicFrame>
        <p:nvGraphicFramePr>
          <p:cNvPr id="319" name="2Dドーナツグラフ"/>
          <p:cNvGraphicFramePr/>
          <p:nvPr/>
        </p:nvGraphicFramePr>
        <p:xfrm>
          <a:off x="1460152" y="3196539"/>
          <a:ext cx="4336777" cy="4336777"/>
        </p:xfrm>
        <a:graphic xmlns:a="http://schemas.openxmlformats.org/drawingml/2006/main">
          <a:graphicData uri="http://schemas.openxmlformats.org/drawingml/2006/chart">
            <c:chart xmlns:c="http://schemas.openxmlformats.org/drawingml/2006/chart" r:id="rId2"/>
          </a:graphicData>
        </a:graphic>
      </p:graphicFrame>
      <p:sp>
        <p:nvSpPr>
          <p:cNvPr id="320" name="25%"/>
          <p:cNvSpPr txBox="1"/>
          <p:nvPr/>
        </p:nvSpPr>
        <p:spPr>
          <a:xfrm>
            <a:off x="2839514" y="4806128"/>
            <a:ext cx="1578053" cy="1117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800">
                <a:latin typeface="游ゴシック体 ボールド"/>
                <a:ea typeface="游ゴシック体 ボールド"/>
                <a:cs typeface="游ゴシック体 ボールド"/>
                <a:sym typeface="游ゴシック体 ボールド"/>
              </a:defRPr>
            </a:pPr>
            <a:r>
              <a:rPr sz="8000"/>
              <a:t>25</a:t>
            </a:r>
            <a:r>
              <a:t>%</a:t>
            </a:r>
          </a:p>
        </p:txBody>
      </p:sp>
      <p:sp>
        <p:nvSpPr>
          <p:cNvPr id="321" name="角丸四角形"/>
          <p:cNvSpPr/>
          <p:nvPr/>
        </p:nvSpPr>
        <p:spPr>
          <a:xfrm>
            <a:off x="6515985" y="3638625"/>
            <a:ext cx="5045254" cy="4088466"/>
          </a:xfrm>
          <a:prstGeom prst="roundRect">
            <a:avLst>
              <a:gd name="adj" fmla="val 2424"/>
            </a:avLst>
          </a:prstGeom>
          <a:solidFill>
            <a:srgbClr val="EDEFEF"/>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322" name="営業担当者は、貴重な商談時間を、コンテンツを探すことに費やしている。実際、40%の時間を資料を探したり、資料を作ったりする時間に費やしている。"/>
          <p:cNvSpPr txBox="1"/>
          <p:nvPr/>
        </p:nvSpPr>
        <p:spPr>
          <a:xfrm>
            <a:off x="6732275" y="3950117"/>
            <a:ext cx="4612673" cy="11938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lgn="l">
              <a:defRPr sz="1600">
                <a:solidFill>
                  <a:srgbClr val="5250A1"/>
                </a:solidFill>
                <a:latin typeface="游ゴシック体 ボールド"/>
                <a:ea typeface="游ゴシック体 ボールド"/>
                <a:cs typeface="游ゴシック体 ボールド"/>
                <a:sym typeface="游ゴシック体 ボールド"/>
              </a:defRPr>
            </a:lvl1pPr>
          </a:lstStyle>
          <a:p>
            <a:pPr/>
            <a:r>
              <a:t>営業担当者は、貴重な商談時間を、コンテンツを探すことに費やしている。実際、40%の時間を資料を探したり、資料を作ったりする時間に費やしている。</a:t>
            </a:r>
          </a:p>
        </p:txBody>
      </p:sp>
      <p:sp>
        <p:nvSpPr>
          <p:cNvPr id="323" name="Sellers waste a lot of valuable selling time searching for content, in fact, research has shown that sales reps spend a full 40 percent of their time searching for or creating content."/>
          <p:cNvSpPr txBox="1"/>
          <p:nvPr/>
        </p:nvSpPr>
        <p:spPr>
          <a:xfrm>
            <a:off x="6732275" y="5588417"/>
            <a:ext cx="4612673" cy="1498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lgn="l">
              <a:defRPr sz="1600">
                <a:solidFill>
                  <a:srgbClr val="5250A1"/>
                </a:solidFill>
                <a:latin typeface="游ゴシック体 ボールド"/>
                <a:ea typeface="游ゴシック体 ボールド"/>
                <a:cs typeface="游ゴシック体 ボールド"/>
                <a:sym typeface="游ゴシック体 ボールド"/>
              </a:defRPr>
            </a:lvl1pPr>
          </a:lstStyle>
          <a:p>
            <a:pPr/>
            <a:r>
              <a:t>Sellers waste a lot of valuable selling time searching for content, in fact, research has shown that sales reps spend a full 40 percent of their time searching for or creating content.</a:t>
            </a:r>
          </a:p>
        </p:txBody>
      </p:sp>
      <p:sp>
        <p:nvSpPr>
          <p:cNvPr id="324" name="線"/>
          <p:cNvSpPr/>
          <p:nvPr/>
        </p:nvSpPr>
        <p:spPr>
          <a:xfrm flipV="1">
            <a:off x="6870673" y="5363687"/>
            <a:ext cx="4335876" cy="2481"/>
          </a:xfrm>
          <a:prstGeom prst="line">
            <a:avLst/>
          </a:prstGeom>
          <a:ln w="12700">
            <a:solidFill>
              <a:srgbClr val="929292"/>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325" name="稼働時間の"/>
          <p:cNvSpPr txBox="1"/>
          <p:nvPr/>
        </p:nvSpPr>
        <p:spPr>
          <a:xfrm>
            <a:off x="3063390" y="4394617"/>
            <a:ext cx="1130301"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600">
                <a:latin typeface="游ゴシック体 ボールド"/>
                <a:ea typeface="游ゴシック体 ボールド"/>
                <a:cs typeface="游ゴシック体 ボールド"/>
                <a:sym typeface="游ゴシック体 ボールド"/>
              </a:defRPr>
            </a:lvl1pPr>
          </a:lstStyle>
          <a:p>
            <a:pPr/>
            <a:r>
              <a:t>稼働時間の</a:t>
            </a:r>
          </a:p>
        </p:txBody>
      </p:sp>
      <p:sp>
        <p:nvSpPr>
          <p:cNvPr id="326" name="出典：Salesforce, How to Get Sales to Use Your Marketing Content blog"/>
          <p:cNvSpPr txBox="1"/>
          <p:nvPr/>
        </p:nvSpPr>
        <p:spPr>
          <a:xfrm>
            <a:off x="6625807" y="7354861"/>
            <a:ext cx="4825609" cy="22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defRPr sz="1000">
                <a:solidFill>
                  <a:srgbClr val="5E5E5E"/>
                </a:solidFill>
                <a:latin typeface="游ゴシック体 ボールド"/>
                <a:ea typeface="游ゴシック体 ボールド"/>
                <a:cs typeface="游ゴシック体 ボールド"/>
                <a:sym typeface="游ゴシック体 ボールド"/>
              </a:defRPr>
            </a:lvl1pPr>
          </a:lstStyle>
          <a:p>
            <a:pPr/>
            <a:r>
              <a:t>出典：Salesforce, How to Get Sales to Use Your Marketing Content blog</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29" name="四角形"/>
          <p:cNvSpPr/>
          <p:nvPr/>
        </p:nvSpPr>
        <p:spPr>
          <a:xfrm>
            <a:off x="1481144" y="480730"/>
            <a:ext cx="7284625"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330" name="営業資料にかけている時間は"/>
          <p:cNvSpPr txBox="1"/>
          <p:nvPr/>
        </p:nvSpPr>
        <p:spPr>
          <a:xfrm>
            <a:off x="1661969" y="556930"/>
            <a:ext cx="7023101"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営業資料にかけている時間は</a:t>
            </a:r>
          </a:p>
        </p:txBody>
      </p:sp>
      <p:sp>
        <p:nvSpPr>
          <p:cNvPr id="331" name="四角形"/>
          <p:cNvSpPr/>
          <p:nvPr/>
        </p:nvSpPr>
        <p:spPr>
          <a:xfrm>
            <a:off x="1481144" y="1422621"/>
            <a:ext cx="5310878"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332" name="毎月15〜40時間！？"/>
          <p:cNvSpPr txBox="1"/>
          <p:nvPr/>
        </p:nvSpPr>
        <p:spPr>
          <a:xfrm>
            <a:off x="1661969" y="1498821"/>
            <a:ext cx="5045254" cy="6096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毎月15〜40時間！？</a:t>
            </a:r>
          </a:p>
        </p:txBody>
      </p:sp>
      <p:sp>
        <p:nvSpPr>
          <p:cNvPr id="333" name="角丸四角形"/>
          <p:cNvSpPr/>
          <p:nvPr/>
        </p:nvSpPr>
        <p:spPr>
          <a:xfrm>
            <a:off x="2346924" y="3140891"/>
            <a:ext cx="8310952" cy="4919618"/>
          </a:xfrm>
          <a:prstGeom prst="roundRect">
            <a:avLst>
              <a:gd name="adj" fmla="val 2488"/>
            </a:avLst>
          </a:prstGeom>
          <a:solidFill>
            <a:srgbClr val="EDEFEF"/>
          </a:solidFill>
          <a:ln w="12700">
            <a:miter lim="400000"/>
          </a:ln>
        </p:spPr>
        <p:txBody>
          <a:bodyPr lIns="50800" tIns="50800" rIns="50800" bIns="50800" anchor="ctr"/>
          <a:lstStyle/>
          <a:p>
            <a:pPr>
              <a:defRPr sz="2200">
                <a:solidFill>
                  <a:srgbClr val="FFFFFF"/>
                </a:solidFill>
                <a:latin typeface="游ゴシック体 ミディアム"/>
                <a:ea typeface="游ゴシック体 ミディアム"/>
                <a:cs typeface="游ゴシック体 ミディアム"/>
                <a:sym typeface="游ゴシック体 ミディアム"/>
              </a:defRPr>
            </a:pPr>
          </a:p>
        </p:txBody>
      </p:sp>
      <p:graphicFrame>
        <p:nvGraphicFramePr>
          <p:cNvPr id="334" name="2D横棒グラフ"/>
          <p:cNvGraphicFramePr/>
          <p:nvPr/>
        </p:nvGraphicFramePr>
        <p:xfrm>
          <a:off x="3568474" y="4227498"/>
          <a:ext cx="6053630" cy="3105496"/>
        </p:xfrm>
        <a:graphic xmlns:a="http://schemas.openxmlformats.org/drawingml/2006/main">
          <a:graphicData uri="http://schemas.openxmlformats.org/drawingml/2006/chart">
            <c:chart xmlns:c="http://schemas.openxmlformats.org/drawingml/2006/chart" r:id="rId2"/>
          </a:graphicData>
        </a:graphic>
      </p:graphicFrame>
      <p:sp>
        <p:nvSpPr>
          <p:cNvPr id="335" name="営業担当者が1週間で営業資料にかける時間…"/>
          <p:cNvSpPr txBox="1"/>
          <p:nvPr/>
        </p:nvSpPr>
        <p:spPr>
          <a:xfrm>
            <a:off x="3005620" y="3451349"/>
            <a:ext cx="7179339" cy="647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1900">
                <a:latin typeface="游ゴシック体 ボールド"/>
                <a:ea typeface="游ゴシック体 ボールド"/>
                <a:cs typeface="游ゴシック体 ボールド"/>
                <a:sym typeface="游ゴシック体 ボールド"/>
              </a:defRPr>
            </a:pPr>
            <a:r>
              <a:t>営業担当者が1週間で営業資料にかける時間</a:t>
            </a:r>
          </a:p>
          <a:p>
            <a:pPr>
              <a:defRPr sz="1400">
                <a:latin typeface="游ゴシック体 ボールド"/>
                <a:ea typeface="游ゴシック体 ボールド"/>
                <a:cs typeface="游ゴシック体 ボールド"/>
                <a:sym typeface="游ゴシック体 ボールド"/>
              </a:defRPr>
            </a:pPr>
            <a:r>
              <a:t>（探す、編集、作成、送信）</a:t>
            </a:r>
          </a:p>
        </p:txBody>
      </p:sp>
      <p:sp>
        <p:nvSpPr>
          <p:cNvPr id="336" name="出典：Docurated社によりリサーチ"/>
          <p:cNvSpPr txBox="1"/>
          <p:nvPr/>
        </p:nvSpPr>
        <p:spPr>
          <a:xfrm>
            <a:off x="5020719" y="7597471"/>
            <a:ext cx="5482430" cy="22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defRPr sz="1000">
                <a:solidFill>
                  <a:srgbClr val="5E5E5E"/>
                </a:solidFill>
                <a:latin typeface="游ゴシック体 ボールド"/>
                <a:ea typeface="游ゴシック体 ボールド"/>
                <a:cs typeface="游ゴシック体 ボールド"/>
                <a:sym typeface="游ゴシック体 ボールド"/>
              </a:defRPr>
            </a:lvl1pPr>
          </a:lstStyle>
          <a:p>
            <a:pPr/>
            <a:r>
              <a:t>出典：Docurated社によりリサーチ</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9" name="四角形"/>
          <p:cNvSpPr/>
          <p:nvPr/>
        </p:nvSpPr>
        <p:spPr>
          <a:xfrm>
            <a:off x="1481144" y="480730"/>
            <a:ext cx="10042512"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340" name="営業コンテンツの作成と検索のシーンで"/>
          <p:cNvSpPr txBox="1"/>
          <p:nvPr/>
        </p:nvSpPr>
        <p:spPr>
          <a:xfrm>
            <a:off x="1661969" y="556930"/>
            <a:ext cx="9690101"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営業コンテンツの作成と検索のシーンで</a:t>
            </a:r>
          </a:p>
        </p:txBody>
      </p:sp>
      <p:sp>
        <p:nvSpPr>
          <p:cNvPr id="341" name="四角形"/>
          <p:cNvSpPr/>
          <p:nvPr/>
        </p:nvSpPr>
        <p:spPr>
          <a:xfrm>
            <a:off x="1481144" y="1422621"/>
            <a:ext cx="9796961"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342" name="以下のような無駄な時間が発生している"/>
          <p:cNvSpPr txBox="1"/>
          <p:nvPr/>
        </p:nvSpPr>
        <p:spPr>
          <a:xfrm>
            <a:off x="1661969" y="1498821"/>
            <a:ext cx="9626093" cy="6096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以下のような無駄な時間が発生している</a:t>
            </a:r>
          </a:p>
        </p:txBody>
      </p:sp>
      <p:grpSp>
        <p:nvGrpSpPr>
          <p:cNvPr id="350" name="グループ"/>
          <p:cNvGrpSpPr/>
          <p:nvPr/>
        </p:nvGrpSpPr>
        <p:grpSpPr>
          <a:xfrm>
            <a:off x="1997312" y="2847927"/>
            <a:ext cx="4779571" cy="4057746"/>
            <a:chOff x="0" y="0"/>
            <a:chExt cx="4779570" cy="4057745"/>
          </a:xfrm>
        </p:grpSpPr>
        <p:pic>
          <p:nvPicPr>
            <p:cNvPr id="343" name="Group 3.png" descr="Group 3.png"/>
            <p:cNvPicPr>
              <a:picLocks noChangeAspect="1"/>
            </p:cNvPicPr>
            <p:nvPr/>
          </p:nvPicPr>
          <p:blipFill>
            <a:blip r:embed="rId2">
              <a:extLst/>
            </a:blip>
            <a:stretch>
              <a:fillRect/>
            </a:stretch>
          </p:blipFill>
          <p:spPr>
            <a:xfrm>
              <a:off x="753763" y="2541089"/>
              <a:ext cx="887559" cy="1468204"/>
            </a:xfrm>
            <a:prstGeom prst="rect">
              <a:avLst/>
            </a:prstGeom>
            <a:ln w="12700" cap="flat">
              <a:noFill/>
              <a:miter lim="400000"/>
            </a:ln>
            <a:effectLst/>
          </p:spPr>
        </p:pic>
        <p:pic>
          <p:nvPicPr>
            <p:cNvPr id="344" name="Group 6.png" descr="Group 6.png"/>
            <p:cNvPicPr>
              <a:picLocks noChangeAspect="1"/>
            </p:cNvPicPr>
            <p:nvPr/>
          </p:nvPicPr>
          <p:blipFill>
            <a:blip r:embed="rId3">
              <a:extLst/>
            </a:blip>
            <a:stretch>
              <a:fillRect/>
            </a:stretch>
          </p:blipFill>
          <p:spPr>
            <a:xfrm>
              <a:off x="3190588" y="2597245"/>
              <a:ext cx="887598" cy="1460501"/>
            </a:xfrm>
            <a:prstGeom prst="rect">
              <a:avLst/>
            </a:prstGeom>
            <a:ln w="12700" cap="flat">
              <a:noFill/>
              <a:miter lim="400000"/>
            </a:ln>
            <a:effectLst/>
          </p:spPr>
        </p:pic>
        <p:sp>
          <p:nvSpPr>
            <p:cNvPr id="345" name="コールアウト"/>
            <p:cNvSpPr/>
            <p:nvPr/>
          </p:nvSpPr>
          <p:spPr>
            <a:xfrm>
              <a:off x="0" y="795216"/>
              <a:ext cx="2290366" cy="17025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99" y="0"/>
                  </a:moveTo>
                  <a:cubicBezTo>
                    <a:pt x="268" y="0"/>
                    <a:pt x="0" y="361"/>
                    <a:pt x="0" y="806"/>
                  </a:cubicBezTo>
                  <a:lnTo>
                    <a:pt x="0" y="16595"/>
                  </a:lnTo>
                  <a:cubicBezTo>
                    <a:pt x="0" y="17040"/>
                    <a:pt x="268" y="17401"/>
                    <a:pt x="599" y="17401"/>
                  </a:cubicBezTo>
                  <a:lnTo>
                    <a:pt x="8953" y="17401"/>
                  </a:lnTo>
                  <a:lnTo>
                    <a:pt x="10151" y="21600"/>
                  </a:lnTo>
                  <a:lnTo>
                    <a:pt x="11348" y="17401"/>
                  </a:lnTo>
                  <a:lnTo>
                    <a:pt x="21001" y="17401"/>
                  </a:lnTo>
                  <a:cubicBezTo>
                    <a:pt x="21332" y="17401"/>
                    <a:pt x="21600" y="17040"/>
                    <a:pt x="21600" y="16595"/>
                  </a:cubicBezTo>
                  <a:lnTo>
                    <a:pt x="21600" y="806"/>
                  </a:lnTo>
                  <a:cubicBezTo>
                    <a:pt x="21600" y="361"/>
                    <a:pt x="21332" y="0"/>
                    <a:pt x="21001" y="0"/>
                  </a:cubicBezTo>
                  <a:lnTo>
                    <a:pt x="599" y="0"/>
                  </a:lnTo>
                  <a:close/>
                </a:path>
              </a:pathLst>
            </a:custGeom>
            <a:solidFill>
              <a:srgbClr val="EDEFEF"/>
            </a:solidFill>
            <a:ln w="12700" cap="flat">
              <a:no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346" name="フォルダ管理だとどこにどんな資料があるかわからない。"/>
            <p:cNvSpPr txBox="1"/>
            <p:nvPr/>
          </p:nvSpPr>
          <p:spPr>
            <a:xfrm>
              <a:off x="197292" y="1080886"/>
              <a:ext cx="1895781"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1400">
                  <a:latin typeface="游ゴシック体 ボールド"/>
                  <a:ea typeface="游ゴシック体 ボールド"/>
                  <a:cs typeface="游ゴシック体 ボールド"/>
                  <a:sym typeface="游ゴシック体 ボールド"/>
                </a:defRPr>
              </a:lvl1pPr>
            </a:lstStyle>
            <a:p>
              <a:pPr/>
              <a:r>
                <a:t>フォルダ管理だとどこにどんな資料があるかわからない。</a:t>
              </a:r>
            </a:p>
          </p:txBody>
        </p:sp>
        <p:sp>
          <p:nvSpPr>
            <p:cNvPr id="347" name="コールアウト"/>
            <p:cNvSpPr/>
            <p:nvPr/>
          </p:nvSpPr>
          <p:spPr>
            <a:xfrm>
              <a:off x="2489204" y="795216"/>
              <a:ext cx="2290367" cy="17025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99" y="0"/>
                  </a:moveTo>
                  <a:cubicBezTo>
                    <a:pt x="268" y="0"/>
                    <a:pt x="0" y="361"/>
                    <a:pt x="0" y="806"/>
                  </a:cubicBezTo>
                  <a:lnTo>
                    <a:pt x="0" y="16595"/>
                  </a:lnTo>
                  <a:cubicBezTo>
                    <a:pt x="0" y="17040"/>
                    <a:pt x="268" y="17401"/>
                    <a:pt x="599" y="17401"/>
                  </a:cubicBezTo>
                  <a:lnTo>
                    <a:pt x="8953" y="17401"/>
                  </a:lnTo>
                  <a:lnTo>
                    <a:pt x="10151" y="21600"/>
                  </a:lnTo>
                  <a:lnTo>
                    <a:pt x="11348" y="17401"/>
                  </a:lnTo>
                  <a:lnTo>
                    <a:pt x="21001" y="17401"/>
                  </a:lnTo>
                  <a:cubicBezTo>
                    <a:pt x="21332" y="17401"/>
                    <a:pt x="21600" y="17040"/>
                    <a:pt x="21600" y="16595"/>
                  </a:cubicBezTo>
                  <a:lnTo>
                    <a:pt x="21600" y="806"/>
                  </a:lnTo>
                  <a:cubicBezTo>
                    <a:pt x="21600" y="361"/>
                    <a:pt x="21332" y="0"/>
                    <a:pt x="21001" y="0"/>
                  </a:cubicBezTo>
                  <a:lnTo>
                    <a:pt x="599" y="0"/>
                  </a:lnTo>
                  <a:close/>
                </a:path>
              </a:pathLst>
            </a:custGeom>
            <a:solidFill>
              <a:srgbClr val="EDEFEF"/>
            </a:solidFill>
            <a:ln w="12700" cap="flat">
              <a:no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348" name="過去に誰かの作った良い資料を探すのに、人に聞いて回っている。"/>
            <p:cNvSpPr txBox="1"/>
            <p:nvPr/>
          </p:nvSpPr>
          <p:spPr>
            <a:xfrm>
              <a:off x="2686497" y="1080886"/>
              <a:ext cx="1895781"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1400">
                  <a:latin typeface="游ゴシック体 ボールド"/>
                  <a:ea typeface="游ゴシック体 ボールド"/>
                  <a:cs typeface="游ゴシック体 ボールド"/>
                  <a:sym typeface="游ゴシック体 ボールド"/>
                </a:defRPr>
              </a:lvl1pPr>
            </a:lstStyle>
            <a:p>
              <a:pPr/>
              <a:r>
                <a:t>過去に誰かの作った良い資料を探すのに、人に聞いて回っている。</a:t>
              </a:r>
            </a:p>
          </p:txBody>
        </p:sp>
        <p:sp>
          <p:nvSpPr>
            <p:cNvPr id="349" name="🔍検索"/>
            <p:cNvSpPr txBox="1"/>
            <p:nvPr/>
          </p:nvSpPr>
          <p:spPr>
            <a:xfrm>
              <a:off x="1375940" y="0"/>
              <a:ext cx="1895781"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600">
                  <a:latin typeface="游ゴシック体 ボールド"/>
                  <a:ea typeface="游ゴシック体 ボールド"/>
                  <a:cs typeface="游ゴシック体 ボールド"/>
                  <a:sym typeface="游ゴシック体 ボールド"/>
                </a:defRPr>
              </a:lvl1pPr>
            </a:lstStyle>
            <a:p>
              <a:pPr/>
              <a:r>
                <a:t>🔍検索</a:t>
              </a:r>
            </a:p>
          </p:txBody>
        </p:sp>
      </p:grpSp>
      <p:grpSp>
        <p:nvGrpSpPr>
          <p:cNvPr id="355" name="グループ"/>
          <p:cNvGrpSpPr/>
          <p:nvPr/>
        </p:nvGrpSpPr>
        <p:grpSpPr>
          <a:xfrm>
            <a:off x="8276442" y="2859746"/>
            <a:ext cx="2290366" cy="3983308"/>
            <a:chOff x="0" y="0"/>
            <a:chExt cx="2290365" cy="3983306"/>
          </a:xfrm>
        </p:grpSpPr>
        <p:pic>
          <p:nvPicPr>
            <p:cNvPr id="351" name="Group 2.png" descr="Group 2.png"/>
            <p:cNvPicPr>
              <a:picLocks noChangeAspect="1"/>
            </p:cNvPicPr>
            <p:nvPr/>
          </p:nvPicPr>
          <p:blipFill>
            <a:blip r:embed="rId4">
              <a:extLst/>
            </a:blip>
            <a:stretch>
              <a:fillRect/>
            </a:stretch>
          </p:blipFill>
          <p:spPr>
            <a:xfrm>
              <a:off x="786435" y="2515102"/>
              <a:ext cx="446654" cy="1468205"/>
            </a:xfrm>
            <a:prstGeom prst="rect">
              <a:avLst/>
            </a:prstGeom>
            <a:ln w="12700" cap="flat">
              <a:noFill/>
              <a:miter lim="400000"/>
            </a:ln>
            <a:effectLst/>
          </p:spPr>
        </p:pic>
        <p:sp>
          <p:nvSpPr>
            <p:cNvPr id="352" name="コールアウト"/>
            <p:cNvSpPr/>
            <p:nvPr/>
          </p:nvSpPr>
          <p:spPr>
            <a:xfrm>
              <a:off x="0" y="769229"/>
              <a:ext cx="2290366" cy="17025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99" y="0"/>
                  </a:moveTo>
                  <a:cubicBezTo>
                    <a:pt x="268" y="0"/>
                    <a:pt x="0" y="361"/>
                    <a:pt x="0" y="806"/>
                  </a:cubicBezTo>
                  <a:lnTo>
                    <a:pt x="0" y="16595"/>
                  </a:lnTo>
                  <a:cubicBezTo>
                    <a:pt x="0" y="17040"/>
                    <a:pt x="268" y="17401"/>
                    <a:pt x="599" y="17401"/>
                  </a:cubicBezTo>
                  <a:lnTo>
                    <a:pt x="8953" y="17401"/>
                  </a:lnTo>
                  <a:lnTo>
                    <a:pt x="10151" y="21600"/>
                  </a:lnTo>
                  <a:lnTo>
                    <a:pt x="11348" y="17401"/>
                  </a:lnTo>
                  <a:lnTo>
                    <a:pt x="21001" y="17401"/>
                  </a:lnTo>
                  <a:cubicBezTo>
                    <a:pt x="21332" y="17401"/>
                    <a:pt x="21600" y="17040"/>
                    <a:pt x="21600" y="16595"/>
                  </a:cubicBezTo>
                  <a:lnTo>
                    <a:pt x="21600" y="806"/>
                  </a:lnTo>
                  <a:cubicBezTo>
                    <a:pt x="21600" y="361"/>
                    <a:pt x="21332" y="0"/>
                    <a:pt x="21001" y="0"/>
                  </a:cubicBezTo>
                  <a:lnTo>
                    <a:pt x="599" y="0"/>
                  </a:lnTo>
                  <a:close/>
                </a:path>
              </a:pathLst>
            </a:custGeom>
            <a:solidFill>
              <a:srgbClr val="EDEFEF"/>
            </a:solidFill>
            <a:ln w="12700" cap="flat">
              <a:no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353" name="メンバー間の資料が共有されず、過去に誰かの作ったような資料を毎回作っている。"/>
            <p:cNvSpPr txBox="1"/>
            <p:nvPr/>
          </p:nvSpPr>
          <p:spPr>
            <a:xfrm>
              <a:off x="197292" y="921550"/>
              <a:ext cx="1895781" cy="1079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1400">
                  <a:latin typeface="游ゴシック体 ボールド"/>
                  <a:ea typeface="游ゴシック体 ボールド"/>
                  <a:cs typeface="游ゴシック体 ボールド"/>
                  <a:sym typeface="游ゴシック体 ボールド"/>
                </a:defRPr>
              </a:lvl1pPr>
            </a:lstStyle>
            <a:p>
              <a:pPr/>
              <a:r>
                <a:t>メンバー間の資料が共有されず、過去に誰かの作ったような資料を毎回作っている。</a:t>
              </a:r>
            </a:p>
          </p:txBody>
        </p:sp>
        <p:sp>
          <p:nvSpPr>
            <p:cNvPr id="354" name="✏️作成"/>
            <p:cNvSpPr txBox="1"/>
            <p:nvPr/>
          </p:nvSpPr>
          <p:spPr>
            <a:xfrm>
              <a:off x="61871" y="0"/>
              <a:ext cx="1895781"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600">
                  <a:latin typeface="游ゴシック体 ボールド"/>
                  <a:ea typeface="游ゴシック体 ボールド"/>
                  <a:cs typeface="游ゴシック体 ボールド"/>
                  <a:sym typeface="游ゴシック体 ボールド"/>
                </a:defRPr>
              </a:lvl1pPr>
            </a:lstStyle>
            <a:p>
              <a:pPr/>
              <a:r>
                <a:t>✏️作成</a:t>
              </a:r>
            </a:p>
          </p:txBody>
        </p:sp>
      </p:gr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8" name="四角形"/>
          <p:cNvSpPr/>
          <p:nvPr/>
        </p:nvSpPr>
        <p:spPr>
          <a:xfrm>
            <a:off x="1481144" y="480730"/>
            <a:ext cx="10042512"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359" name="営業コンテンツの作成と検索のシーンで"/>
          <p:cNvSpPr txBox="1"/>
          <p:nvPr/>
        </p:nvSpPr>
        <p:spPr>
          <a:xfrm>
            <a:off x="1661969" y="556930"/>
            <a:ext cx="9690101"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営業コンテンツの作成と検索のシーンで</a:t>
            </a:r>
          </a:p>
        </p:txBody>
      </p:sp>
      <p:sp>
        <p:nvSpPr>
          <p:cNvPr id="360" name="四角形"/>
          <p:cNvSpPr/>
          <p:nvPr/>
        </p:nvSpPr>
        <p:spPr>
          <a:xfrm>
            <a:off x="1481144" y="1422621"/>
            <a:ext cx="9796961"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361" name="以下のような無駄な時間が発生している"/>
          <p:cNvSpPr txBox="1"/>
          <p:nvPr/>
        </p:nvSpPr>
        <p:spPr>
          <a:xfrm>
            <a:off x="1661969" y="1498821"/>
            <a:ext cx="9626093" cy="6096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以下のような無駄な時間が発生している</a:t>
            </a:r>
          </a:p>
        </p:txBody>
      </p:sp>
      <p:sp>
        <p:nvSpPr>
          <p:cNvPr id="362" name="角丸四角形"/>
          <p:cNvSpPr/>
          <p:nvPr/>
        </p:nvSpPr>
        <p:spPr>
          <a:xfrm>
            <a:off x="2088361" y="7949634"/>
            <a:ext cx="8404886" cy="1120805"/>
          </a:xfrm>
          <a:prstGeom prst="roundRect">
            <a:avLst>
              <a:gd name="adj" fmla="val 8841"/>
            </a:avLst>
          </a:prstGeom>
          <a:solidFill>
            <a:srgbClr val="D64278">
              <a:alpha val="32543"/>
            </a:srgbClr>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363" name="営業コンテンツを適切に共有・検索できる仕組み"/>
          <p:cNvSpPr txBox="1"/>
          <p:nvPr/>
        </p:nvSpPr>
        <p:spPr>
          <a:xfrm>
            <a:off x="2160084" y="8279641"/>
            <a:ext cx="8261440" cy="4508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2700">
                <a:solidFill>
                  <a:srgbClr val="D64278"/>
                </a:solidFill>
                <a:latin typeface="游ゴシック体 ボールド"/>
                <a:ea typeface="游ゴシック体 ボールド"/>
                <a:cs typeface="游ゴシック体 ボールド"/>
                <a:sym typeface="游ゴシック体 ボールド"/>
              </a:defRPr>
            </a:lvl1pPr>
          </a:lstStyle>
          <a:p>
            <a:pPr/>
            <a:r>
              <a:t>営業コンテンツを適切に共有・検索できる仕組み</a:t>
            </a:r>
          </a:p>
        </p:txBody>
      </p:sp>
      <p:grpSp>
        <p:nvGrpSpPr>
          <p:cNvPr id="371" name="グループ"/>
          <p:cNvGrpSpPr/>
          <p:nvPr/>
        </p:nvGrpSpPr>
        <p:grpSpPr>
          <a:xfrm>
            <a:off x="1997312" y="2847927"/>
            <a:ext cx="4779571" cy="4057746"/>
            <a:chOff x="0" y="0"/>
            <a:chExt cx="4779570" cy="4057745"/>
          </a:xfrm>
        </p:grpSpPr>
        <p:pic>
          <p:nvPicPr>
            <p:cNvPr id="364" name="Group 3.png" descr="Group 3.png"/>
            <p:cNvPicPr>
              <a:picLocks noChangeAspect="1"/>
            </p:cNvPicPr>
            <p:nvPr/>
          </p:nvPicPr>
          <p:blipFill>
            <a:blip r:embed="rId2">
              <a:extLst/>
            </a:blip>
            <a:stretch>
              <a:fillRect/>
            </a:stretch>
          </p:blipFill>
          <p:spPr>
            <a:xfrm>
              <a:off x="753763" y="2541089"/>
              <a:ext cx="887559" cy="1468204"/>
            </a:xfrm>
            <a:prstGeom prst="rect">
              <a:avLst/>
            </a:prstGeom>
            <a:ln w="12700" cap="flat">
              <a:noFill/>
              <a:miter lim="400000"/>
            </a:ln>
            <a:effectLst/>
          </p:spPr>
        </p:pic>
        <p:pic>
          <p:nvPicPr>
            <p:cNvPr id="365" name="Group 6.png" descr="Group 6.png"/>
            <p:cNvPicPr>
              <a:picLocks noChangeAspect="1"/>
            </p:cNvPicPr>
            <p:nvPr/>
          </p:nvPicPr>
          <p:blipFill>
            <a:blip r:embed="rId3">
              <a:extLst/>
            </a:blip>
            <a:stretch>
              <a:fillRect/>
            </a:stretch>
          </p:blipFill>
          <p:spPr>
            <a:xfrm>
              <a:off x="3190588" y="2597245"/>
              <a:ext cx="887598" cy="1460501"/>
            </a:xfrm>
            <a:prstGeom prst="rect">
              <a:avLst/>
            </a:prstGeom>
            <a:ln w="12700" cap="flat">
              <a:noFill/>
              <a:miter lim="400000"/>
            </a:ln>
            <a:effectLst/>
          </p:spPr>
        </p:pic>
        <p:sp>
          <p:nvSpPr>
            <p:cNvPr id="366" name="コールアウト"/>
            <p:cNvSpPr/>
            <p:nvPr/>
          </p:nvSpPr>
          <p:spPr>
            <a:xfrm>
              <a:off x="0" y="795216"/>
              <a:ext cx="2290366" cy="17025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99" y="0"/>
                  </a:moveTo>
                  <a:cubicBezTo>
                    <a:pt x="268" y="0"/>
                    <a:pt x="0" y="361"/>
                    <a:pt x="0" y="806"/>
                  </a:cubicBezTo>
                  <a:lnTo>
                    <a:pt x="0" y="16595"/>
                  </a:lnTo>
                  <a:cubicBezTo>
                    <a:pt x="0" y="17040"/>
                    <a:pt x="268" y="17401"/>
                    <a:pt x="599" y="17401"/>
                  </a:cubicBezTo>
                  <a:lnTo>
                    <a:pt x="8953" y="17401"/>
                  </a:lnTo>
                  <a:lnTo>
                    <a:pt x="10151" y="21600"/>
                  </a:lnTo>
                  <a:lnTo>
                    <a:pt x="11348" y="17401"/>
                  </a:lnTo>
                  <a:lnTo>
                    <a:pt x="21001" y="17401"/>
                  </a:lnTo>
                  <a:cubicBezTo>
                    <a:pt x="21332" y="17401"/>
                    <a:pt x="21600" y="17040"/>
                    <a:pt x="21600" y="16595"/>
                  </a:cubicBezTo>
                  <a:lnTo>
                    <a:pt x="21600" y="806"/>
                  </a:lnTo>
                  <a:cubicBezTo>
                    <a:pt x="21600" y="361"/>
                    <a:pt x="21332" y="0"/>
                    <a:pt x="21001" y="0"/>
                  </a:cubicBezTo>
                  <a:lnTo>
                    <a:pt x="599" y="0"/>
                  </a:lnTo>
                  <a:close/>
                </a:path>
              </a:pathLst>
            </a:custGeom>
            <a:solidFill>
              <a:srgbClr val="EDEFEF"/>
            </a:solidFill>
            <a:ln w="12700" cap="flat">
              <a:no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367" name="フォルダ管理だとどこにどんな資料があるかわからない。"/>
            <p:cNvSpPr txBox="1"/>
            <p:nvPr/>
          </p:nvSpPr>
          <p:spPr>
            <a:xfrm>
              <a:off x="197292" y="1080886"/>
              <a:ext cx="1895781"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1400">
                  <a:latin typeface="游ゴシック体 ボールド"/>
                  <a:ea typeface="游ゴシック体 ボールド"/>
                  <a:cs typeface="游ゴシック体 ボールド"/>
                  <a:sym typeface="游ゴシック体 ボールド"/>
                </a:defRPr>
              </a:lvl1pPr>
            </a:lstStyle>
            <a:p>
              <a:pPr/>
              <a:r>
                <a:t>フォルダ管理だとどこにどんな資料があるかわからない。</a:t>
              </a:r>
            </a:p>
          </p:txBody>
        </p:sp>
        <p:sp>
          <p:nvSpPr>
            <p:cNvPr id="368" name="コールアウト"/>
            <p:cNvSpPr/>
            <p:nvPr/>
          </p:nvSpPr>
          <p:spPr>
            <a:xfrm>
              <a:off x="2489204" y="795216"/>
              <a:ext cx="2290367" cy="17025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99" y="0"/>
                  </a:moveTo>
                  <a:cubicBezTo>
                    <a:pt x="268" y="0"/>
                    <a:pt x="0" y="361"/>
                    <a:pt x="0" y="806"/>
                  </a:cubicBezTo>
                  <a:lnTo>
                    <a:pt x="0" y="16595"/>
                  </a:lnTo>
                  <a:cubicBezTo>
                    <a:pt x="0" y="17040"/>
                    <a:pt x="268" y="17401"/>
                    <a:pt x="599" y="17401"/>
                  </a:cubicBezTo>
                  <a:lnTo>
                    <a:pt x="8953" y="17401"/>
                  </a:lnTo>
                  <a:lnTo>
                    <a:pt x="10151" y="21600"/>
                  </a:lnTo>
                  <a:lnTo>
                    <a:pt x="11348" y="17401"/>
                  </a:lnTo>
                  <a:lnTo>
                    <a:pt x="21001" y="17401"/>
                  </a:lnTo>
                  <a:cubicBezTo>
                    <a:pt x="21332" y="17401"/>
                    <a:pt x="21600" y="17040"/>
                    <a:pt x="21600" y="16595"/>
                  </a:cubicBezTo>
                  <a:lnTo>
                    <a:pt x="21600" y="806"/>
                  </a:lnTo>
                  <a:cubicBezTo>
                    <a:pt x="21600" y="361"/>
                    <a:pt x="21332" y="0"/>
                    <a:pt x="21001" y="0"/>
                  </a:cubicBezTo>
                  <a:lnTo>
                    <a:pt x="599" y="0"/>
                  </a:lnTo>
                  <a:close/>
                </a:path>
              </a:pathLst>
            </a:custGeom>
            <a:solidFill>
              <a:srgbClr val="EDEFEF"/>
            </a:solidFill>
            <a:ln w="12700" cap="flat">
              <a:no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369" name="過去に誰かの作った良い資料を探すのに、人に聞いて回っている。"/>
            <p:cNvSpPr txBox="1"/>
            <p:nvPr/>
          </p:nvSpPr>
          <p:spPr>
            <a:xfrm>
              <a:off x="2686497" y="1080886"/>
              <a:ext cx="1895781"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1400">
                  <a:latin typeface="游ゴシック体 ボールド"/>
                  <a:ea typeface="游ゴシック体 ボールド"/>
                  <a:cs typeface="游ゴシック体 ボールド"/>
                  <a:sym typeface="游ゴシック体 ボールド"/>
                </a:defRPr>
              </a:lvl1pPr>
            </a:lstStyle>
            <a:p>
              <a:pPr/>
              <a:r>
                <a:t>過去に誰かの作った良い資料を探すのに、人に聞いて回っている。</a:t>
              </a:r>
            </a:p>
          </p:txBody>
        </p:sp>
        <p:sp>
          <p:nvSpPr>
            <p:cNvPr id="370" name="🔍検索"/>
            <p:cNvSpPr txBox="1"/>
            <p:nvPr/>
          </p:nvSpPr>
          <p:spPr>
            <a:xfrm>
              <a:off x="1375940" y="0"/>
              <a:ext cx="1895781"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600">
                  <a:latin typeface="游ゴシック体 ボールド"/>
                  <a:ea typeface="游ゴシック体 ボールド"/>
                  <a:cs typeface="游ゴシック体 ボールド"/>
                  <a:sym typeface="游ゴシック体 ボールド"/>
                </a:defRPr>
              </a:lvl1pPr>
            </a:lstStyle>
            <a:p>
              <a:pPr/>
              <a:r>
                <a:t>🔍検索</a:t>
              </a:r>
            </a:p>
          </p:txBody>
        </p:sp>
      </p:grpSp>
      <p:grpSp>
        <p:nvGrpSpPr>
          <p:cNvPr id="376" name="グループ"/>
          <p:cNvGrpSpPr/>
          <p:nvPr/>
        </p:nvGrpSpPr>
        <p:grpSpPr>
          <a:xfrm>
            <a:off x="8276442" y="2859746"/>
            <a:ext cx="2290366" cy="3983308"/>
            <a:chOff x="0" y="0"/>
            <a:chExt cx="2290365" cy="3983306"/>
          </a:xfrm>
        </p:grpSpPr>
        <p:pic>
          <p:nvPicPr>
            <p:cNvPr id="372" name="Group 2.png" descr="Group 2.png"/>
            <p:cNvPicPr>
              <a:picLocks noChangeAspect="1"/>
            </p:cNvPicPr>
            <p:nvPr/>
          </p:nvPicPr>
          <p:blipFill>
            <a:blip r:embed="rId4">
              <a:extLst/>
            </a:blip>
            <a:stretch>
              <a:fillRect/>
            </a:stretch>
          </p:blipFill>
          <p:spPr>
            <a:xfrm>
              <a:off x="786435" y="2515102"/>
              <a:ext cx="446654" cy="1468205"/>
            </a:xfrm>
            <a:prstGeom prst="rect">
              <a:avLst/>
            </a:prstGeom>
            <a:ln w="12700" cap="flat">
              <a:noFill/>
              <a:miter lim="400000"/>
            </a:ln>
            <a:effectLst/>
          </p:spPr>
        </p:pic>
        <p:sp>
          <p:nvSpPr>
            <p:cNvPr id="373" name="コールアウト"/>
            <p:cNvSpPr/>
            <p:nvPr/>
          </p:nvSpPr>
          <p:spPr>
            <a:xfrm>
              <a:off x="0" y="769229"/>
              <a:ext cx="2290366" cy="17025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99" y="0"/>
                  </a:moveTo>
                  <a:cubicBezTo>
                    <a:pt x="268" y="0"/>
                    <a:pt x="0" y="361"/>
                    <a:pt x="0" y="806"/>
                  </a:cubicBezTo>
                  <a:lnTo>
                    <a:pt x="0" y="16595"/>
                  </a:lnTo>
                  <a:cubicBezTo>
                    <a:pt x="0" y="17040"/>
                    <a:pt x="268" y="17401"/>
                    <a:pt x="599" y="17401"/>
                  </a:cubicBezTo>
                  <a:lnTo>
                    <a:pt x="8953" y="17401"/>
                  </a:lnTo>
                  <a:lnTo>
                    <a:pt x="10151" y="21600"/>
                  </a:lnTo>
                  <a:lnTo>
                    <a:pt x="11348" y="17401"/>
                  </a:lnTo>
                  <a:lnTo>
                    <a:pt x="21001" y="17401"/>
                  </a:lnTo>
                  <a:cubicBezTo>
                    <a:pt x="21332" y="17401"/>
                    <a:pt x="21600" y="17040"/>
                    <a:pt x="21600" y="16595"/>
                  </a:cubicBezTo>
                  <a:lnTo>
                    <a:pt x="21600" y="806"/>
                  </a:lnTo>
                  <a:cubicBezTo>
                    <a:pt x="21600" y="361"/>
                    <a:pt x="21332" y="0"/>
                    <a:pt x="21001" y="0"/>
                  </a:cubicBezTo>
                  <a:lnTo>
                    <a:pt x="599" y="0"/>
                  </a:lnTo>
                  <a:close/>
                </a:path>
              </a:pathLst>
            </a:custGeom>
            <a:solidFill>
              <a:srgbClr val="EDEFEF"/>
            </a:solidFill>
            <a:ln w="12700" cap="flat">
              <a:no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374" name="メンバー間の資料が共有されず、過去に誰かの作ったような資料を毎回作っている。"/>
            <p:cNvSpPr txBox="1"/>
            <p:nvPr/>
          </p:nvSpPr>
          <p:spPr>
            <a:xfrm>
              <a:off x="197292" y="921550"/>
              <a:ext cx="1895781" cy="1079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1400">
                  <a:latin typeface="游ゴシック体 ボールド"/>
                  <a:ea typeface="游ゴシック体 ボールド"/>
                  <a:cs typeface="游ゴシック体 ボールド"/>
                  <a:sym typeface="游ゴシック体 ボールド"/>
                </a:defRPr>
              </a:lvl1pPr>
            </a:lstStyle>
            <a:p>
              <a:pPr/>
              <a:r>
                <a:t>メンバー間の資料が共有されず、過去に誰かの作ったような資料を毎回作っている。</a:t>
              </a:r>
            </a:p>
          </p:txBody>
        </p:sp>
        <p:sp>
          <p:nvSpPr>
            <p:cNvPr id="375" name="✏️作成"/>
            <p:cNvSpPr txBox="1"/>
            <p:nvPr/>
          </p:nvSpPr>
          <p:spPr>
            <a:xfrm>
              <a:off x="61871" y="0"/>
              <a:ext cx="1895781"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600">
                  <a:latin typeface="游ゴシック体 ボールド"/>
                  <a:ea typeface="游ゴシック体 ボールド"/>
                  <a:cs typeface="游ゴシック体 ボールド"/>
                  <a:sym typeface="游ゴシック体 ボールド"/>
                </a:defRPr>
              </a:lvl1pPr>
            </a:lstStyle>
            <a:p>
              <a:pPr/>
              <a:r>
                <a:t>✏️作成</a:t>
              </a:r>
            </a:p>
          </p:txBody>
        </p:sp>
      </p:grpSp>
      <p:sp>
        <p:nvSpPr>
          <p:cNvPr id="377" name="三角形"/>
          <p:cNvSpPr/>
          <p:nvPr/>
        </p:nvSpPr>
        <p:spPr>
          <a:xfrm>
            <a:off x="2723052" y="7170918"/>
            <a:ext cx="678234" cy="4508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D6D5D5"/>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378" name="三角形"/>
          <p:cNvSpPr/>
          <p:nvPr/>
        </p:nvSpPr>
        <p:spPr>
          <a:xfrm>
            <a:off x="5216259" y="7170918"/>
            <a:ext cx="678233" cy="4508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D6D5D5"/>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379" name="三角形"/>
          <p:cNvSpPr/>
          <p:nvPr/>
        </p:nvSpPr>
        <p:spPr>
          <a:xfrm>
            <a:off x="8982512" y="7170918"/>
            <a:ext cx="678233" cy="4508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D6D5D5"/>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82" name="角丸四角形"/>
          <p:cNvSpPr/>
          <p:nvPr/>
        </p:nvSpPr>
        <p:spPr>
          <a:xfrm>
            <a:off x="6837904" y="2932485"/>
            <a:ext cx="4682940" cy="6184517"/>
          </a:xfrm>
          <a:prstGeom prst="roundRect">
            <a:avLst>
              <a:gd name="adj" fmla="val 2116"/>
            </a:avLst>
          </a:prstGeom>
          <a:solidFill>
            <a:srgbClr val="D64278">
              <a:alpha val="32543"/>
            </a:srgbClr>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383" name="四角形"/>
          <p:cNvSpPr/>
          <p:nvPr/>
        </p:nvSpPr>
        <p:spPr>
          <a:xfrm>
            <a:off x="1481144" y="480730"/>
            <a:ext cx="10042512"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384" name="特に音声ガイドアプリの営業コンテンツ"/>
          <p:cNvSpPr txBox="1"/>
          <p:nvPr/>
        </p:nvSpPr>
        <p:spPr>
          <a:xfrm>
            <a:off x="1661969" y="556930"/>
            <a:ext cx="9631427"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特に音声ガイドアプリの営業コンテンツ</a:t>
            </a:r>
          </a:p>
        </p:txBody>
      </p:sp>
      <p:sp>
        <p:nvSpPr>
          <p:cNvPr id="385" name="四角形"/>
          <p:cNvSpPr/>
          <p:nvPr/>
        </p:nvSpPr>
        <p:spPr>
          <a:xfrm>
            <a:off x="1481144" y="1422621"/>
            <a:ext cx="10042512"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386" name="は多く、共有がうまくいっていなかった"/>
          <p:cNvSpPr txBox="1"/>
          <p:nvPr/>
        </p:nvSpPr>
        <p:spPr>
          <a:xfrm>
            <a:off x="1661969" y="1498821"/>
            <a:ext cx="9674099" cy="6096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は多く、共有がうまくいっていなかった</a:t>
            </a:r>
          </a:p>
        </p:txBody>
      </p:sp>
      <p:sp>
        <p:nvSpPr>
          <p:cNvPr id="387" name="角丸四角形"/>
          <p:cNvSpPr/>
          <p:nvPr/>
        </p:nvSpPr>
        <p:spPr>
          <a:xfrm>
            <a:off x="1513908" y="7650573"/>
            <a:ext cx="4637533" cy="1479569"/>
          </a:xfrm>
          <a:prstGeom prst="roundRect">
            <a:avLst>
              <a:gd name="adj" fmla="val 6698"/>
            </a:avLst>
          </a:prstGeom>
          <a:solidFill>
            <a:srgbClr val="CCD1EC"/>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388" name="🚩ターゲット…"/>
          <p:cNvSpPr txBox="1"/>
          <p:nvPr/>
        </p:nvSpPr>
        <p:spPr>
          <a:xfrm>
            <a:off x="1855832" y="8034757"/>
            <a:ext cx="3953684" cy="7112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defRPr sz="1600">
                <a:solidFill>
                  <a:srgbClr val="5250A1"/>
                </a:solidFill>
                <a:latin typeface="游ゴシック体 ボールド"/>
                <a:ea typeface="游ゴシック体 ボールド"/>
                <a:cs typeface="游ゴシック体 ボールド"/>
                <a:sym typeface="游ゴシック体 ボールド"/>
              </a:defRPr>
            </a:pPr>
            <a:r>
              <a:t>🚩ターゲット</a:t>
            </a:r>
          </a:p>
          <a:p>
            <a:pPr algn="l">
              <a:defRPr sz="1600">
                <a:solidFill>
                  <a:srgbClr val="5250A1"/>
                </a:solidFill>
                <a:latin typeface="游ゴシック体 ボールド"/>
                <a:ea typeface="游ゴシック体 ボールド"/>
                <a:cs typeface="游ゴシック体 ボールド"/>
                <a:sym typeface="游ゴシック体 ボールド"/>
              </a:defRPr>
            </a:pPr>
            <a:r>
              <a:t>美術館、寺社仏閣、お城、行政、旅行会社</a:t>
            </a:r>
          </a:p>
        </p:txBody>
      </p:sp>
      <p:pic>
        <p:nvPicPr>
          <p:cNvPr id="389" name="イメージ" descr="イメージ"/>
          <p:cNvPicPr>
            <a:picLocks noChangeAspect="1"/>
          </p:cNvPicPr>
          <p:nvPr/>
        </p:nvPicPr>
        <p:blipFill>
          <a:blip r:embed="rId2">
            <a:extLst/>
          </a:blip>
          <a:stretch>
            <a:fillRect/>
          </a:stretch>
        </p:blipFill>
        <p:spPr>
          <a:xfrm>
            <a:off x="2674661" y="4251942"/>
            <a:ext cx="2316026" cy="3046465"/>
          </a:xfrm>
          <a:prstGeom prst="rect">
            <a:avLst/>
          </a:prstGeom>
          <a:ln w="12700">
            <a:miter lim="400000"/>
          </a:ln>
        </p:spPr>
      </p:pic>
      <p:sp>
        <p:nvSpPr>
          <p:cNvPr id="390" name="トラベル音声ガイドアプリ"/>
          <p:cNvSpPr txBox="1"/>
          <p:nvPr/>
        </p:nvSpPr>
        <p:spPr>
          <a:xfrm>
            <a:off x="1963488" y="2856624"/>
            <a:ext cx="3738373"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游ゴシック体 ボールド"/>
                <a:ea typeface="游ゴシック体 ボールド"/>
                <a:cs typeface="游ゴシック体 ボールド"/>
                <a:sym typeface="游ゴシック体 ボールド"/>
              </a:defRPr>
            </a:lvl1pPr>
          </a:lstStyle>
          <a:p>
            <a:pPr/>
            <a:r>
              <a:t>トラベル音声ガイドアプリ</a:t>
            </a:r>
          </a:p>
        </p:txBody>
      </p:sp>
      <p:pic>
        <p:nvPicPr>
          <p:cNvPr id="391" name="イメージ" descr="イメージ"/>
          <p:cNvPicPr>
            <a:picLocks noChangeAspect="1"/>
          </p:cNvPicPr>
          <p:nvPr/>
        </p:nvPicPr>
        <p:blipFill>
          <a:blip r:embed="rId3">
            <a:extLst/>
          </a:blip>
          <a:stretch>
            <a:fillRect/>
          </a:stretch>
        </p:blipFill>
        <p:spPr>
          <a:xfrm>
            <a:off x="2938147" y="3391775"/>
            <a:ext cx="609601" cy="609600"/>
          </a:xfrm>
          <a:prstGeom prst="rect">
            <a:avLst/>
          </a:prstGeom>
          <a:ln w="12700">
            <a:miter lim="400000"/>
          </a:ln>
        </p:spPr>
      </p:pic>
      <p:sp>
        <p:nvSpPr>
          <p:cNvPr id="392" name="Pokke"/>
          <p:cNvSpPr txBox="1"/>
          <p:nvPr/>
        </p:nvSpPr>
        <p:spPr>
          <a:xfrm>
            <a:off x="3700329" y="3493375"/>
            <a:ext cx="1026872"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游ゴシック体 ボールド"/>
                <a:ea typeface="游ゴシック体 ボールド"/>
                <a:cs typeface="游ゴシック体 ボールド"/>
                <a:sym typeface="游ゴシック体 ボールド"/>
              </a:defRPr>
            </a:lvl1pPr>
          </a:lstStyle>
          <a:p>
            <a:pPr/>
            <a:r>
              <a:t>Pokke</a:t>
            </a:r>
          </a:p>
        </p:txBody>
      </p:sp>
      <p:sp>
        <p:nvSpPr>
          <p:cNvPr id="393" name="🚩大量の営業コンテンツ…"/>
          <p:cNvSpPr txBox="1"/>
          <p:nvPr/>
        </p:nvSpPr>
        <p:spPr>
          <a:xfrm>
            <a:off x="7202532" y="3277475"/>
            <a:ext cx="3953684" cy="52832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defRPr sz="1600">
                <a:solidFill>
                  <a:srgbClr val="D64278"/>
                </a:solidFill>
                <a:latin typeface="游ゴシック体 ボールド"/>
                <a:ea typeface="游ゴシック体 ボールド"/>
                <a:cs typeface="游ゴシック体 ボールド"/>
                <a:sym typeface="游ゴシック体 ボールド"/>
              </a:defRPr>
            </a:pPr>
            <a:r>
              <a:t>🚩大量の営業コンテンツ</a:t>
            </a:r>
          </a:p>
          <a:p>
            <a:pPr algn="l">
              <a:defRPr sz="1600">
                <a:solidFill>
                  <a:srgbClr val="D64278"/>
                </a:solidFill>
                <a:latin typeface="游ゴシック体 ボールド"/>
                <a:ea typeface="游ゴシック体 ボールド"/>
                <a:cs typeface="游ゴシック体 ボールド"/>
                <a:sym typeface="游ゴシック体 ボールド"/>
              </a:defRPr>
            </a:pPr>
            <a:r>
              <a:t>①各営業先ごとの提案資料</a:t>
            </a:r>
          </a:p>
          <a:p>
            <a:pPr algn="l">
              <a:defRPr sz="1600">
                <a:solidFill>
                  <a:srgbClr val="D64278"/>
                </a:solidFill>
                <a:latin typeface="游ゴシック体 ボールド"/>
                <a:ea typeface="游ゴシック体 ボールド"/>
                <a:cs typeface="游ゴシック体 ボールド"/>
                <a:sym typeface="游ゴシック体 ボールド"/>
              </a:defRPr>
            </a:pPr>
            <a:r>
              <a:t>→営業先によって提案の内容が結構変わってくるため、基本部分以外は個別の資料に。</a:t>
            </a:r>
          </a:p>
          <a:p>
            <a:pPr algn="l">
              <a:defRPr sz="1600">
                <a:solidFill>
                  <a:srgbClr val="D64278"/>
                </a:solidFill>
                <a:latin typeface="游ゴシック体 ボールド"/>
                <a:ea typeface="游ゴシック体 ボールド"/>
                <a:cs typeface="游ゴシック体 ボールド"/>
                <a:sym typeface="游ゴシック体 ボールド"/>
              </a:defRPr>
            </a:pPr>
          </a:p>
          <a:p>
            <a:pPr algn="l">
              <a:defRPr sz="1600">
                <a:solidFill>
                  <a:srgbClr val="D64278"/>
                </a:solidFill>
                <a:latin typeface="游ゴシック体 ボールド"/>
                <a:ea typeface="游ゴシック体 ボールド"/>
                <a:cs typeface="游ゴシック体 ボールド"/>
                <a:sym typeface="游ゴシック体 ボールド"/>
              </a:defRPr>
            </a:pPr>
            <a:r>
              <a:t>②過去の実績資料</a:t>
            </a:r>
          </a:p>
          <a:p>
            <a:pPr algn="l">
              <a:defRPr sz="1600">
                <a:solidFill>
                  <a:srgbClr val="D64278"/>
                </a:solidFill>
                <a:latin typeface="游ゴシック体 ボールド"/>
                <a:ea typeface="游ゴシック体 ボールド"/>
                <a:cs typeface="游ゴシック体 ボールド"/>
                <a:sym typeface="游ゴシック体 ボールド"/>
              </a:defRPr>
            </a:pPr>
            <a:r>
              <a:t>→マーケティングの数値など。</a:t>
            </a:r>
          </a:p>
          <a:p>
            <a:pPr algn="l">
              <a:defRPr sz="1600">
                <a:solidFill>
                  <a:srgbClr val="D64278"/>
                </a:solidFill>
                <a:latin typeface="游ゴシック体 ボールド"/>
                <a:ea typeface="游ゴシック体 ボールド"/>
                <a:cs typeface="游ゴシック体 ボールド"/>
                <a:sym typeface="游ゴシック体 ボールド"/>
              </a:defRPr>
            </a:pPr>
          </a:p>
          <a:p>
            <a:pPr algn="l">
              <a:defRPr sz="1600">
                <a:solidFill>
                  <a:srgbClr val="D64278"/>
                </a:solidFill>
                <a:latin typeface="游ゴシック体 ボールド"/>
                <a:ea typeface="游ゴシック体 ボールド"/>
                <a:cs typeface="游ゴシック体 ボールド"/>
                <a:sym typeface="游ゴシック体 ボールド"/>
              </a:defRPr>
            </a:pPr>
            <a:r>
              <a:t>③Twitterでの利用者の実際の声</a:t>
            </a:r>
          </a:p>
          <a:p>
            <a:pPr algn="l">
              <a:defRPr sz="1600">
                <a:solidFill>
                  <a:srgbClr val="D64278"/>
                </a:solidFill>
                <a:latin typeface="游ゴシック体 ボールド"/>
                <a:ea typeface="游ゴシック体 ボールド"/>
                <a:cs typeface="游ゴシック体 ボールド"/>
                <a:sym typeface="游ゴシック体 ボールド"/>
              </a:defRPr>
            </a:pPr>
            <a:r>
              <a:t>→「集客・認知：Pokke起点で足を運んだ」「満足度：音声ガイドによって体験が変わった」など、営業先の課題ごとの声。</a:t>
            </a:r>
          </a:p>
          <a:p>
            <a:pPr algn="l">
              <a:defRPr sz="1600">
                <a:solidFill>
                  <a:srgbClr val="D64278"/>
                </a:solidFill>
                <a:latin typeface="游ゴシック体 ボールド"/>
                <a:ea typeface="游ゴシック体 ボールド"/>
                <a:cs typeface="游ゴシック体 ボールド"/>
                <a:sym typeface="游ゴシック体 ボールド"/>
              </a:defRPr>
            </a:pPr>
          </a:p>
          <a:p>
            <a:pPr algn="l">
              <a:defRPr sz="1600">
                <a:solidFill>
                  <a:srgbClr val="D64278"/>
                </a:solidFill>
                <a:latin typeface="游ゴシック体 ボールド"/>
                <a:ea typeface="游ゴシック体 ボールド"/>
                <a:cs typeface="游ゴシック体 ボールド"/>
                <a:sym typeface="游ゴシック体 ボールド"/>
              </a:defRPr>
            </a:pPr>
            <a:r>
              <a:t>④各制作物の事例</a:t>
            </a:r>
          </a:p>
          <a:p>
            <a:pPr algn="l">
              <a:defRPr sz="1600">
                <a:solidFill>
                  <a:srgbClr val="D64278"/>
                </a:solidFill>
                <a:latin typeface="游ゴシック体 ボールド"/>
                <a:ea typeface="游ゴシック体 ボールド"/>
                <a:cs typeface="游ゴシック体 ボールド"/>
                <a:sym typeface="游ゴシック体 ボールド"/>
              </a:defRPr>
            </a:pPr>
            <a:r>
              <a:t>→音声データ、ポスター、プロモーション動画、看板、チラシなど類似案件の事例。</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5"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6" name="角丸四角形"/>
          <p:cNvSpPr/>
          <p:nvPr/>
        </p:nvSpPr>
        <p:spPr>
          <a:xfrm>
            <a:off x="1478610" y="2537034"/>
            <a:ext cx="10047580" cy="3817627"/>
          </a:xfrm>
          <a:prstGeom prst="roundRect">
            <a:avLst>
              <a:gd name="adj" fmla="val 4593"/>
            </a:avLst>
          </a:prstGeom>
          <a:solidFill>
            <a:srgbClr val="CCD1EC"/>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397" name="🚩MEBUKU社の営業コンテンツ共有ルールと仕組み…"/>
          <p:cNvSpPr txBox="1"/>
          <p:nvPr/>
        </p:nvSpPr>
        <p:spPr>
          <a:xfrm>
            <a:off x="1939915" y="2816437"/>
            <a:ext cx="9124971" cy="3258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120000"/>
              </a:lnSpc>
              <a:defRPr sz="2200">
                <a:solidFill>
                  <a:srgbClr val="5250A1"/>
                </a:solidFill>
                <a:latin typeface="游ゴシック体 ボールド"/>
                <a:ea typeface="游ゴシック体 ボールド"/>
                <a:cs typeface="游ゴシック体 ボールド"/>
                <a:sym typeface="游ゴシック体 ボールド"/>
              </a:defRPr>
            </a:pPr>
            <a:r>
              <a:t>🚩MEBUKU社の営業コンテンツ共有ルールと仕組み</a:t>
            </a:r>
          </a:p>
          <a:p>
            <a:pPr algn="l">
              <a:lnSpc>
                <a:spcPct val="120000"/>
              </a:lnSpc>
              <a:defRPr sz="1800">
                <a:solidFill>
                  <a:srgbClr val="5250A1"/>
                </a:solidFill>
                <a:latin typeface="游ゴシック体 ボールド"/>
                <a:ea typeface="游ゴシック体 ボールド"/>
                <a:cs typeface="游ゴシック体 ボールド"/>
                <a:sym typeface="游ゴシック体 ボールド"/>
              </a:defRPr>
            </a:pPr>
            <a:r>
              <a:t>①個人の端末に資料は置いてはいけない=必ず共有することを義務化。</a:t>
            </a:r>
          </a:p>
          <a:p>
            <a:pPr algn="l">
              <a:lnSpc>
                <a:spcPct val="120000"/>
              </a:lnSpc>
              <a:defRPr sz="1800">
                <a:solidFill>
                  <a:srgbClr val="5250A1"/>
                </a:solidFill>
                <a:latin typeface="游ゴシック体 ボールド"/>
                <a:ea typeface="游ゴシック体 ボールド"/>
                <a:cs typeface="游ゴシック体 ボールド"/>
                <a:sym typeface="游ゴシック体 ボールド"/>
              </a:defRPr>
            </a:pPr>
            <a:r>
              <a:t>　→すぐには浸透しないので、トップが言い続けることが必要。</a:t>
            </a:r>
          </a:p>
          <a:p>
            <a:pPr algn="l">
              <a:lnSpc>
                <a:spcPct val="120000"/>
              </a:lnSpc>
              <a:defRPr sz="1800">
                <a:solidFill>
                  <a:srgbClr val="5250A1"/>
                </a:solidFill>
                <a:latin typeface="游ゴシック体 ボールド"/>
                <a:ea typeface="游ゴシック体 ボールド"/>
                <a:cs typeface="游ゴシック体 ボールド"/>
                <a:sym typeface="游ゴシック体 ボールド"/>
              </a:defRPr>
            </a:pPr>
            <a:r>
              <a:t>　→PCで資料を見せるようになり、端末での管理は減少。</a:t>
            </a:r>
          </a:p>
          <a:p>
            <a:pPr algn="l">
              <a:lnSpc>
                <a:spcPct val="120000"/>
              </a:lnSpc>
              <a:defRPr sz="1800">
                <a:solidFill>
                  <a:srgbClr val="5250A1"/>
                </a:solidFill>
                <a:latin typeface="游ゴシック体 ボールド"/>
                <a:ea typeface="游ゴシック体 ボールド"/>
                <a:cs typeface="游ゴシック体 ボールド"/>
                <a:sym typeface="游ゴシック体 ボールド"/>
              </a:defRPr>
            </a:pPr>
          </a:p>
          <a:p>
            <a:pPr algn="l">
              <a:lnSpc>
                <a:spcPct val="120000"/>
              </a:lnSpc>
              <a:defRPr sz="1800">
                <a:solidFill>
                  <a:srgbClr val="5250A1"/>
                </a:solidFill>
                <a:latin typeface="游ゴシック体 ボールド"/>
                <a:ea typeface="游ゴシック体 ボールド"/>
                <a:cs typeface="游ゴシック体 ボールド"/>
                <a:sym typeface="游ゴシック体 ボールド"/>
              </a:defRPr>
            </a:pPr>
            <a:r>
              <a:t>②資料共有は、CardPicksでタグ管理（フォルダ管理ではない）</a:t>
            </a:r>
          </a:p>
          <a:p>
            <a:pPr algn="l">
              <a:lnSpc>
                <a:spcPct val="120000"/>
              </a:lnSpc>
              <a:defRPr sz="1800">
                <a:solidFill>
                  <a:srgbClr val="5250A1"/>
                </a:solidFill>
                <a:latin typeface="游ゴシック体 ボールド"/>
                <a:ea typeface="游ゴシック体 ボールド"/>
                <a:cs typeface="游ゴシック体 ボールド"/>
                <a:sym typeface="游ゴシック体 ボールド"/>
              </a:defRPr>
            </a:pPr>
            <a:r>
              <a:t>　→一つのファイルをいろんな軸で探せる環境</a:t>
            </a:r>
          </a:p>
          <a:p>
            <a:pPr algn="l">
              <a:lnSpc>
                <a:spcPct val="120000"/>
              </a:lnSpc>
              <a:defRPr sz="1800">
                <a:solidFill>
                  <a:srgbClr val="5250A1"/>
                </a:solidFill>
                <a:latin typeface="游ゴシック体 ボールド"/>
                <a:ea typeface="游ゴシック体 ボールド"/>
                <a:cs typeface="游ゴシック体 ボールド"/>
                <a:sym typeface="游ゴシック体 ボールド"/>
              </a:defRPr>
            </a:pPr>
            <a:r>
              <a:t>　→適切なタグ設計には試行錯誤の期間が必要</a:t>
            </a:r>
          </a:p>
        </p:txBody>
      </p:sp>
      <p:sp>
        <p:nvSpPr>
          <p:cNvPr id="398" name="矢印"/>
          <p:cNvSpPr/>
          <p:nvPr/>
        </p:nvSpPr>
        <p:spPr>
          <a:xfrm rot="5400000">
            <a:off x="6113738" y="6448741"/>
            <a:ext cx="558801" cy="558801"/>
          </a:xfrm>
          <a:prstGeom prst="rightArrow">
            <a:avLst>
              <a:gd name="adj1" fmla="val 32000"/>
              <a:gd name="adj2" fmla="val 64000"/>
            </a:avLst>
          </a:prstGeom>
          <a:solidFill>
            <a:srgbClr val="C5C5C5"/>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399" name="角丸四角形"/>
          <p:cNvSpPr/>
          <p:nvPr/>
        </p:nvSpPr>
        <p:spPr>
          <a:xfrm>
            <a:off x="1483956" y="7054749"/>
            <a:ext cx="10036888" cy="2303553"/>
          </a:xfrm>
          <a:prstGeom prst="roundRect">
            <a:avLst>
              <a:gd name="adj" fmla="val 4302"/>
            </a:avLst>
          </a:prstGeom>
          <a:solidFill>
            <a:srgbClr val="D64278">
              <a:alpha val="32543"/>
            </a:srgbClr>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400" name="💡効果…"/>
          <p:cNvSpPr txBox="1"/>
          <p:nvPr/>
        </p:nvSpPr>
        <p:spPr>
          <a:xfrm>
            <a:off x="1938402" y="7279425"/>
            <a:ext cx="9127996" cy="18542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defRPr sz="2200">
                <a:solidFill>
                  <a:srgbClr val="D64278"/>
                </a:solidFill>
                <a:latin typeface="游ゴシック体 ボールド"/>
                <a:ea typeface="游ゴシック体 ボールド"/>
                <a:cs typeface="游ゴシック体 ボールド"/>
                <a:sym typeface="游ゴシック体 ボールド"/>
              </a:defRPr>
            </a:pPr>
            <a:r>
              <a:t>💡効果</a:t>
            </a:r>
          </a:p>
          <a:p>
            <a:pPr algn="l">
              <a:defRPr sz="1800">
                <a:solidFill>
                  <a:srgbClr val="D64278"/>
                </a:solidFill>
                <a:latin typeface="游ゴシック体 ボールド"/>
                <a:ea typeface="游ゴシック体 ボールド"/>
                <a:cs typeface="游ゴシック体 ボールド"/>
                <a:sym typeface="游ゴシック体 ボールド"/>
              </a:defRPr>
            </a:pPr>
            <a:r>
              <a:t>・営業担当者の資料の検索時間が削減された。</a:t>
            </a:r>
          </a:p>
          <a:p>
            <a:pPr algn="l">
              <a:defRPr sz="1800">
                <a:solidFill>
                  <a:srgbClr val="D64278"/>
                </a:solidFill>
                <a:latin typeface="游ゴシック体 ボールド"/>
                <a:ea typeface="游ゴシック体 ボールド"/>
                <a:cs typeface="游ゴシック体 ボールド"/>
                <a:sym typeface="游ゴシック体 ボールド"/>
              </a:defRPr>
            </a:pPr>
            <a:r>
              <a:t>・「こんな資料ないですか？」と社内で聴いて回ることが少なくなった。</a:t>
            </a:r>
          </a:p>
          <a:p>
            <a:pPr algn="l">
              <a:defRPr sz="1800">
                <a:solidFill>
                  <a:srgbClr val="D64278"/>
                </a:solidFill>
                <a:latin typeface="游ゴシック体 ボールド"/>
                <a:ea typeface="游ゴシック体 ボールド"/>
                <a:cs typeface="游ゴシック体 ボールド"/>
                <a:sym typeface="游ゴシック体 ボールド"/>
              </a:defRPr>
            </a:pPr>
            <a:r>
              <a:t>・他の人の資料の使い回しができたり、そのまま使えることがあり、資料作成の時間が削減された。</a:t>
            </a:r>
          </a:p>
        </p:txBody>
      </p:sp>
      <p:sp>
        <p:nvSpPr>
          <p:cNvPr id="401" name="四角形"/>
          <p:cNvSpPr/>
          <p:nvPr/>
        </p:nvSpPr>
        <p:spPr>
          <a:xfrm>
            <a:off x="1481144" y="480730"/>
            <a:ext cx="7690388" cy="762001"/>
          </a:xfrm>
          <a:prstGeom prst="rect">
            <a:avLst/>
          </a:prstGeom>
          <a:solidFill>
            <a:srgbClr val="5250A1"/>
          </a:solidFill>
          <a:ln w="12700">
            <a:miter lim="400000"/>
          </a:ln>
        </p:spPr>
        <p:txBody>
          <a:bodyPr lIns="38100" tIns="38100" rIns="38100" bIns="38100" anchor="ctr"/>
          <a:lstStyle/>
          <a:p>
            <a:pPr>
              <a:defRPr sz="2200">
                <a:solidFill>
                  <a:srgbClr val="FFFFFF"/>
                </a:solidFill>
                <a:latin typeface="+mn-lt"/>
                <a:ea typeface="+mn-ea"/>
                <a:cs typeface="+mn-cs"/>
                <a:sym typeface="ヒラギノ角ゴ ProN W3"/>
              </a:defRPr>
            </a:pPr>
          </a:p>
        </p:txBody>
      </p:sp>
      <p:sp>
        <p:nvSpPr>
          <p:cNvPr id="402" name="2つのルールと仕組みづくりで"/>
          <p:cNvSpPr txBox="1"/>
          <p:nvPr/>
        </p:nvSpPr>
        <p:spPr>
          <a:xfrm>
            <a:off x="1661969" y="556930"/>
            <a:ext cx="7328739"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2つのルールと仕組みづくりで</a:t>
            </a:r>
          </a:p>
        </p:txBody>
      </p:sp>
      <p:sp>
        <p:nvSpPr>
          <p:cNvPr id="403" name="四角形"/>
          <p:cNvSpPr/>
          <p:nvPr/>
        </p:nvSpPr>
        <p:spPr>
          <a:xfrm>
            <a:off x="1481144" y="1422621"/>
            <a:ext cx="6489701"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404" name="商談に集中できる環境に。"/>
          <p:cNvSpPr txBox="1"/>
          <p:nvPr/>
        </p:nvSpPr>
        <p:spPr>
          <a:xfrm>
            <a:off x="1661969" y="1498821"/>
            <a:ext cx="6489701" cy="6096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商談に集中できる環境に。</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07" name="四角形"/>
          <p:cNvSpPr/>
          <p:nvPr/>
        </p:nvSpPr>
        <p:spPr>
          <a:xfrm>
            <a:off x="1481144" y="480730"/>
            <a:ext cx="10042512"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408" name="個別で資料を作っているなら、ただ資料"/>
          <p:cNvSpPr txBox="1"/>
          <p:nvPr/>
        </p:nvSpPr>
        <p:spPr>
          <a:xfrm>
            <a:off x="1661969" y="556930"/>
            <a:ext cx="9674099"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個別で資料を作っているなら、ただ資料</a:t>
            </a:r>
          </a:p>
        </p:txBody>
      </p:sp>
      <p:sp>
        <p:nvSpPr>
          <p:cNvPr id="409" name="四角形"/>
          <p:cNvSpPr/>
          <p:nvPr/>
        </p:nvSpPr>
        <p:spPr>
          <a:xfrm>
            <a:off x="1481144" y="1422621"/>
            <a:ext cx="9796961"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410" name="を共有し合うだけで効果が実感できる。"/>
          <p:cNvSpPr txBox="1"/>
          <p:nvPr/>
        </p:nvSpPr>
        <p:spPr>
          <a:xfrm>
            <a:off x="1661969" y="1498821"/>
            <a:ext cx="9690101" cy="6096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を共有し合うだけで効果が実感できる。</a:t>
            </a:r>
          </a:p>
        </p:txBody>
      </p:sp>
      <p:sp>
        <p:nvSpPr>
          <p:cNvPr id="411" name="角丸四角形"/>
          <p:cNvSpPr/>
          <p:nvPr/>
        </p:nvSpPr>
        <p:spPr>
          <a:xfrm>
            <a:off x="1478610" y="2888918"/>
            <a:ext cx="10047580" cy="5423564"/>
          </a:xfrm>
          <a:prstGeom prst="roundRect">
            <a:avLst>
              <a:gd name="adj" fmla="val 3233"/>
            </a:avLst>
          </a:prstGeom>
          <a:solidFill>
            <a:srgbClr val="CCD1EC"/>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412" name="🚩資料共有を浸透させるために…"/>
          <p:cNvSpPr txBox="1"/>
          <p:nvPr/>
        </p:nvSpPr>
        <p:spPr>
          <a:xfrm>
            <a:off x="1918759" y="3352494"/>
            <a:ext cx="9167282" cy="44246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120000"/>
              </a:lnSpc>
              <a:defRPr sz="2200">
                <a:solidFill>
                  <a:srgbClr val="5250A1"/>
                </a:solidFill>
                <a:latin typeface="游ゴシック体 ボールド"/>
                <a:ea typeface="游ゴシック体 ボールド"/>
                <a:cs typeface="游ゴシック体 ボールド"/>
                <a:sym typeface="游ゴシック体 ボールド"/>
              </a:defRPr>
            </a:pPr>
            <a:r>
              <a:t>🚩資料共有を浸透させるために</a:t>
            </a:r>
          </a:p>
          <a:p>
            <a:pPr algn="l">
              <a:lnSpc>
                <a:spcPct val="120000"/>
              </a:lnSpc>
              <a:defRPr sz="1800">
                <a:solidFill>
                  <a:srgbClr val="5250A1"/>
                </a:solidFill>
                <a:latin typeface="游ゴシック体 ボールド"/>
                <a:ea typeface="游ゴシック体 ボールド"/>
                <a:cs typeface="游ゴシック体 ボールド"/>
                <a:sym typeface="游ゴシック体 ボールド"/>
              </a:defRPr>
            </a:pPr>
            <a:r>
              <a:t>①共有する場所を決めて、共有し合う</a:t>
            </a:r>
          </a:p>
          <a:p>
            <a:pPr algn="l">
              <a:lnSpc>
                <a:spcPct val="120000"/>
              </a:lnSpc>
              <a:defRPr sz="1800">
                <a:solidFill>
                  <a:srgbClr val="5250A1"/>
                </a:solidFill>
                <a:latin typeface="游ゴシック体 ボールド"/>
                <a:ea typeface="游ゴシック体 ボールド"/>
                <a:cs typeface="游ゴシック体 ボールド"/>
                <a:sym typeface="游ゴシック体 ボールド"/>
              </a:defRPr>
            </a:pPr>
            <a:r>
              <a:t>　→最初はslackなどのチャットツールやメールでもOK。共有する文化を作る。</a:t>
            </a:r>
          </a:p>
          <a:p>
            <a:pPr algn="l">
              <a:lnSpc>
                <a:spcPct val="120000"/>
              </a:lnSpc>
              <a:defRPr sz="1800">
                <a:solidFill>
                  <a:srgbClr val="5250A1"/>
                </a:solidFill>
                <a:latin typeface="游ゴシック体 ボールド"/>
                <a:ea typeface="游ゴシック体 ボールド"/>
                <a:cs typeface="游ゴシック体 ボールド"/>
                <a:sym typeface="游ゴシック体 ボールド"/>
              </a:defRPr>
            </a:pPr>
            <a:r>
              <a:t> 　→共有したものにリアクションすることが大事かもしれない。</a:t>
            </a:r>
          </a:p>
          <a:p>
            <a:pPr algn="l">
              <a:lnSpc>
                <a:spcPct val="120000"/>
              </a:lnSpc>
              <a:defRPr sz="1800">
                <a:solidFill>
                  <a:srgbClr val="5250A1"/>
                </a:solidFill>
                <a:latin typeface="游ゴシック体 ボールド"/>
                <a:ea typeface="游ゴシック体 ボールド"/>
                <a:cs typeface="游ゴシック体 ボールド"/>
                <a:sym typeface="游ゴシック体 ボールド"/>
              </a:defRPr>
            </a:pPr>
            <a:r>
              <a:t>　→GoogleDriveなども良いが、ファイルをアップロードしたことが通知されない</a:t>
            </a:r>
          </a:p>
          <a:p>
            <a:pPr algn="l">
              <a:lnSpc>
                <a:spcPct val="120000"/>
              </a:lnSpc>
              <a:defRPr sz="1800">
                <a:solidFill>
                  <a:srgbClr val="5250A1"/>
                </a:solidFill>
                <a:latin typeface="游ゴシック体 ボールド"/>
                <a:ea typeface="游ゴシック体 ボールド"/>
                <a:cs typeface="游ゴシック体 ボールド"/>
                <a:sym typeface="游ゴシック体 ボールド"/>
              </a:defRPr>
            </a:pPr>
            <a:r>
              <a:t>　　ので、アップロードしたことをメンバーに伝える必要がある。MEBUKU社では、</a:t>
            </a:r>
          </a:p>
          <a:p>
            <a:pPr algn="l">
              <a:lnSpc>
                <a:spcPct val="120000"/>
              </a:lnSpc>
              <a:defRPr sz="1800">
                <a:solidFill>
                  <a:srgbClr val="5250A1"/>
                </a:solidFill>
                <a:latin typeface="游ゴシック体 ボールド"/>
                <a:ea typeface="游ゴシック体 ボールド"/>
                <a:cs typeface="游ゴシック体 ボールド"/>
                <a:sym typeface="游ゴシック体 ボールド"/>
              </a:defRPr>
            </a:pPr>
            <a:r>
              <a:t>　　以前はGoogleDriveにアップ→Slackでリンクとともに共有をしていました。</a:t>
            </a:r>
          </a:p>
          <a:p>
            <a:pPr algn="l">
              <a:lnSpc>
                <a:spcPct val="120000"/>
              </a:lnSpc>
              <a:defRPr sz="1800">
                <a:solidFill>
                  <a:srgbClr val="5250A1"/>
                </a:solidFill>
                <a:latin typeface="游ゴシック体 ボールド"/>
                <a:ea typeface="游ゴシック体 ボールド"/>
                <a:cs typeface="游ゴシック体 ボールド"/>
                <a:sym typeface="游ゴシック体 ボールド"/>
              </a:defRPr>
            </a:pPr>
            <a:r>
              <a:t>　→資料の共有は、SFAやCRMの入力と比べると、圧倒的に簡単。</a:t>
            </a:r>
          </a:p>
          <a:p>
            <a:pPr algn="l">
              <a:lnSpc>
                <a:spcPct val="120000"/>
              </a:lnSpc>
              <a:defRPr sz="1800">
                <a:solidFill>
                  <a:srgbClr val="5250A1"/>
                </a:solidFill>
                <a:latin typeface="游ゴシック体 ボールド"/>
                <a:ea typeface="游ゴシック体 ボールド"/>
                <a:cs typeface="游ゴシック体 ボールド"/>
                <a:sym typeface="游ゴシック体 ボールド"/>
              </a:defRPr>
            </a:pPr>
          </a:p>
          <a:p>
            <a:pPr algn="l">
              <a:lnSpc>
                <a:spcPct val="120000"/>
              </a:lnSpc>
              <a:defRPr sz="1800">
                <a:solidFill>
                  <a:srgbClr val="5250A1"/>
                </a:solidFill>
                <a:latin typeface="游ゴシック体 ボールド"/>
                <a:ea typeface="游ゴシック体 ボールド"/>
                <a:cs typeface="游ゴシック体 ボールド"/>
                <a:sym typeface="游ゴシック体 ボールド"/>
              </a:defRPr>
            </a:pPr>
            <a:r>
              <a:t>②マネージャーが、部下が1週間の中で使った資料を全部集め、各メンバーに再配布。</a:t>
            </a:r>
          </a:p>
          <a:p>
            <a:pPr algn="l">
              <a:lnSpc>
                <a:spcPct val="120000"/>
              </a:lnSpc>
              <a:defRPr sz="1800">
                <a:solidFill>
                  <a:srgbClr val="5250A1"/>
                </a:solidFill>
                <a:latin typeface="游ゴシック体 ボールド"/>
                <a:ea typeface="游ゴシック体 ボールド"/>
                <a:cs typeface="游ゴシック体 ボールド"/>
                <a:sym typeface="游ゴシック体 ボールド"/>
              </a:defRPr>
            </a:pPr>
            <a:r>
              <a:t>　→多少、強制力のある人が旗を振りながら動かすのが効果的なことも。</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4"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5" name="角丸四角形"/>
          <p:cNvSpPr/>
          <p:nvPr/>
        </p:nvSpPr>
        <p:spPr>
          <a:xfrm>
            <a:off x="5206986" y="3572203"/>
            <a:ext cx="1964277" cy="1206877"/>
          </a:xfrm>
          <a:prstGeom prst="roundRect">
            <a:avLst>
              <a:gd name="adj" fmla="val 3524"/>
            </a:avLst>
          </a:prstGeom>
          <a:solidFill>
            <a:srgbClr val="D6D5D5">
              <a:alpha val="35177"/>
            </a:srgbClr>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416" name="角丸四角形"/>
          <p:cNvSpPr/>
          <p:nvPr/>
        </p:nvSpPr>
        <p:spPr>
          <a:xfrm>
            <a:off x="5460986" y="3826203"/>
            <a:ext cx="1964277" cy="1206878"/>
          </a:xfrm>
          <a:prstGeom prst="roundRect">
            <a:avLst>
              <a:gd name="adj" fmla="val 3524"/>
            </a:avLst>
          </a:prstGeom>
          <a:solidFill>
            <a:srgbClr val="D6D5D5">
              <a:alpha val="35177"/>
            </a:srgbClr>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417" name="角丸四角形"/>
          <p:cNvSpPr/>
          <p:nvPr/>
        </p:nvSpPr>
        <p:spPr>
          <a:xfrm>
            <a:off x="5333986" y="3699203"/>
            <a:ext cx="1964277" cy="1206877"/>
          </a:xfrm>
          <a:prstGeom prst="roundRect">
            <a:avLst>
              <a:gd name="adj" fmla="val 3524"/>
            </a:avLst>
          </a:prstGeom>
          <a:solidFill>
            <a:srgbClr val="D6D5D5">
              <a:alpha val="35177"/>
            </a:srgbClr>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418" name="角丸四角形"/>
          <p:cNvSpPr/>
          <p:nvPr/>
        </p:nvSpPr>
        <p:spPr>
          <a:xfrm>
            <a:off x="5587986" y="3953203"/>
            <a:ext cx="1964277" cy="1206878"/>
          </a:xfrm>
          <a:prstGeom prst="roundRect">
            <a:avLst>
              <a:gd name="adj" fmla="val 3524"/>
            </a:avLst>
          </a:prstGeom>
          <a:solidFill>
            <a:srgbClr val="D6D5D5">
              <a:alpha val="35177"/>
            </a:srgbClr>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419" name="四角形"/>
          <p:cNvSpPr/>
          <p:nvPr/>
        </p:nvSpPr>
        <p:spPr>
          <a:xfrm>
            <a:off x="1481144" y="480730"/>
            <a:ext cx="10042512"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420" name="今後進めていきたいのは、"/>
          <p:cNvSpPr txBox="1"/>
          <p:nvPr/>
        </p:nvSpPr>
        <p:spPr>
          <a:xfrm>
            <a:off x="1661969" y="556930"/>
            <a:ext cx="6489701"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今後進めていきたいのは、</a:t>
            </a:r>
          </a:p>
        </p:txBody>
      </p:sp>
      <p:sp>
        <p:nvSpPr>
          <p:cNvPr id="421" name="四角形"/>
          <p:cNvSpPr/>
          <p:nvPr/>
        </p:nvSpPr>
        <p:spPr>
          <a:xfrm>
            <a:off x="1481144" y="1422621"/>
            <a:ext cx="9796961"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422" name="各シーンでの営業コンテンツの標準化"/>
          <p:cNvSpPr txBox="1"/>
          <p:nvPr/>
        </p:nvSpPr>
        <p:spPr>
          <a:xfrm>
            <a:off x="1661969" y="1498821"/>
            <a:ext cx="9156701" cy="6096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各シーンでの営業コンテンツの標準化</a:t>
            </a:r>
          </a:p>
        </p:txBody>
      </p:sp>
      <p:sp>
        <p:nvSpPr>
          <p:cNvPr id="423" name="角丸四角形"/>
          <p:cNvSpPr/>
          <p:nvPr/>
        </p:nvSpPr>
        <p:spPr>
          <a:xfrm>
            <a:off x="1483956" y="6277023"/>
            <a:ext cx="10036888" cy="3081279"/>
          </a:xfrm>
          <a:prstGeom prst="roundRect">
            <a:avLst>
              <a:gd name="adj" fmla="val 3216"/>
            </a:avLst>
          </a:prstGeom>
          <a:solidFill>
            <a:srgbClr val="D64278">
              <a:alpha val="32543"/>
            </a:srgbClr>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424" name="💡今後の進めていきたいこと…"/>
          <p:cNvSpPr txBox="1"/>
          <p:nvPr/>
        </p:nvSpPr>
        <p:spPr>
          <a:xfrm>
            <a:off x="1938402" y="6547662"/>
            <a:ext cx="9127996" cy="25400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defRPr sz="2200">
                <a:solidFill>
                  <a:srgbClr val="D64278"/>
                </a:solidFill>
                <a:latin typeface="游ゴシック体 ボールド"/>
                <a:ea typeface="游ゴシック体 ボールド"/>
                <a:cs typeface="游ゴシック体 ボールド"/>
                <a:sym typeface="游ゴシック体 ボールド"/>
              </a:defRPr>
            </a:pPr>
            <a:r>
              <a:t>💡今後の進めていきたいこと</a:t>
            </a:r>
          </a:p>
          <a:p>
            <a:pPr algn="l">
              <a:defRPr sz="1800">
                <a:solidFill>
                  <a:srgbClr val="D64278"/>
                </a:solidFill>
                <a:latin typeface="游ゴシック体 ボールド"/>
                <a:ea typeface="游ゴシック体 ボールド"/>
                <a:cs typeface="游ゴシック体 ボールド"/>
                <a:sym typeface="游ゴシック体 ボールド"/>
              </a:defRPr>
            </a:pPr>
            <a:r>
              <a:t>・営業資料作成の時間は0を目指す。</a:t>
            </a:r>
          </a:p>
          <a:p>
            <a:pPr algn="l">
              <a:defRPr sz="1800">
                <a:solidFill>
                  <a:srgbClr val="D64278"/>
                </a:solidFill>
                <a:latin typeface="游ゴシック体 ボールド"/>
                <a:ea typeface="游ゴシック体 ボールド"/>
                <a:cs typeface="游ゴシック体 ボールド"/>
                <a:sym typeface="游ゴシック体 ボールド"/>
              </a:defRPr>
            </a:pPr>
            <a:r>
              <a:t>・かつ、営業担当者が「こんなコンテンツがあれば良いのに」も0を目指す。</a:t>
            </a:r>
          </a:p>
          <a:p>
            <a:pPr algn="l">
              <a:defRPr sz="1800">
                <a:solidFill>
                  <a:srgbClr val="D64278"/>
                </a:solidFill>
                <a:latin typeface="游ゴシック体 ボールド"/>
                <a:ea typeface="游ゴシック体 ボールド"/>
                <a:cs typeface="游ゴシック体 ボールド"/>
                <a:sym typeface="游ゴシック体 ボールド"/>
              </a:defRPr>
            </a:pPr>
            <a:r>
              <a:t>・そのために、どんなシーン、どんな顧客にも応えられるようにコンテンツの整備を進める。</a:t>
            </a:r>
          </a:p>
          <a:p>
            <a:pPr algn="l">
              <a:defRPr sz="1800">
                <a:solidFill>
                  <a:srgbClr val="D64278"/>
                </a:solidFill>
                <a:latin typeface="游ゴシック体 ボールド"/>
                <a:ea typeface="游ゴシック体 ボールド"/>
                <a:cs typeface="游ゴシック体 ボールド"/>
                <a:sym typeface="游ゴシック体 ボールド"/>
              </a:defRPr>
            </a:pPr>
            <a:r>
              <a:t>・営業担当者は、各コンテンツをベースに組み合わせや、ほんの少しの編集で営業資料を用意できるようにする。</a:t>
            </a:r>
          </a:p>
        </p:txBody>
      </p:sp>
      <p:sp>
        <p:nvSpPr>
          <p:cNvPr id="425" name="各購買フェーズごとのコンテンツ"/>
          <p:cNvSpPr txBox="1"/>
          <p:nvPr/>
        </p:nvSpPr>
        <p:spPr>
          <a:xfrm>
            <a:off x="5378103" y="3884811"/>
            <a:ext cx="1622042" cy="581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ct val="120000"/>
              </a:lnSpc>
              <a:defRPr sz="1400">
                <a:latin typeface="游ゴシック体 ボールド"/>
                <a:ea typeface="游ゴシック体 ボールド"/>
                <a:cs typeface="游ゴシック体 ボールド"/>
                <a:sym typeface="游ゴシック体 ボールド"/>
              </a:defRPr>
            </a:lvl1pPr>
          </a:lstStyle>
          <a:p>
            <a:pPr/>
            <a:r>
              <a:t>各購買フェーズごとのコンテンツ</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28" name="四角形"/>
          <p:cNvSpPr/>
          <p:nvPr/>
        </p:nvSpPr>
        <p:spPr>
          <a:xfrm>
            <a:off x="1481144" y="480730"/>
            <a:ext cx="8073899"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429" name="営業コンテンツの共有によって、"/>
          <p:cNvSpPr txBox="1"/>
          <p:nvPr/>
        </p:nvSpPr>
        <p:spPr>
          <a:xfrm>
            <a:off x="1661969" y="556930"/>
            <a:ext cx="8073899"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営業コンテンツの共有によって、</a:t>
            </a:r>
          </a:p>
        </p:txBody>
      </p:sp>
      <p:sp>
        <p:nvSpPr>
          <p:cNvPr id="430" name="四角形"/>
          <p:cNvSpPr/>
          <p:nvPr/>
        </p:nvSpPr>
        <p:spPr>
          <a:xfrm>
            <a:off x="1481144" y="1422621"/>
            <a:ext cx="9796961"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431" name="より良い提案が生まれる土壌を育める。"/>
          <p:cNvSpPr txBox="1"/>
          <p:nvPr/>
        </p:nvSpPr>
        <p:spPr>
          <a:xfrm>
            <a:off x="1661969" y="1498821"/>
            <a:ext cx="9690101" cy="6096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より良い提案が生まれる土壌を育める。</a:t>
            </a:r>
          </a:p>
        </p:txBody>
      </p:sp>
      <p:pic>
        <p:nvPicPr>
          <p:cNvPr id="432" name="Group 2.png" descr="Group 2.png"/>
          <p:cNvPicPr>
            <a:picLocks noChangeAspect="1"/>
          </p:cNvPicPr>
          <p:nvPr/>
        </p:nvPicPr>
        <p:blipFill>
          <a:blip r:embed="rId2">
            <a:extLst/>
          </a:blip>
          <a:stretch>
            <a:fillRect/>
          </a:stretch>
        </p:blipFill>
        <p:spPr>
          <a:xfrm>
            <a:off x="4898722" y="3375659"/>
            <a:ext cx="3207356" cy="3002282"/>
          </a:xfrm>
          <a:prstGeom prst="rect">
            <a:avLst/>
          </a:prstGeom>
          <a:ln w="12700">
            <a:miter lim="400000"/>
          </a:ln>
        </p:spPr>
      </p:pic>
      <p:sp>
        <p:nvSpPr>
          <p:cNvPr id="433" name="角丸四角形"/>
          <p:cNvSpPr/>
          <p:nvPr/>
        </p:nvSpPr>
        <p:spPr>
          <a:xfrm>
            <a:off x="1483956" y="7054749"/>
            <a:ext cx="10036888" cy="2303553"/>
          </a:xfrm>
          <a:prstGeom prst="roundRect">
            <a:avLst>
              <a:gd name="adj" fmla="val 4302"/>
            </a:avLst>
          </a:prstGeom>
          <a:solidFill>
            <a:srgbClr val="D64278">
              <a:alpha val="32543"/>
            </a:srgbClr>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434" name="💡営業コンテンツの共有による副次的な効果…"/>
          <p:cNvSpPr txBox="1"/>
          <p:nvPr/>
        </p:nvSpPr>
        <p:spPr>
          <a:xfrm>
            <a:off x="1938402" y="7444525"/>
            <a:ext cx="9127996" cy="15113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defRPr sz="2200">
                <a:solidFill>
                  <a:srgbClr val="D64278"/>
                </a:solidFill>
                <a:latin typeface="游ゴシック体 ボールド"/>
                <a:ea typeface="游ゴシック体 ボールド"/>
                <a:cs typeface="游ゴシック体 ボールド"/>
                <a:sym typeface="游ゴシック体 ボールド"/>
              </a:defRPr>
            </a:pPr>
            <a:r>
              <a:t>💡営業コンテンツの共有による副次的な効果</a:t>
            </a:r>
          </a:p>
          <a:p>
            <a:pPr algn="l">
              <a:defRPr sz="1800">
                <a:solidFill>
                  <a:srgbClr val="D64278"/>
                </a:solidFill>
                <a:latin typeface="游ゴシック体 ボールド"/>
                <a:ea typeface="游ゴシック体 ボールド"/>
                <a:cs typeface="游ゴシック体 ボールド"/>
                <a:sym typeface="游ゴシック体 ボールド"/>
              </a:defRPr>
            </a:pPr>
            <a:r>
              <a:t>・他の人の資料を見れることの価値は、時間削減だけではない。</a:t>
            </a:r>
          </a:p>
          <a:p>
            <a:pPr algn="l">
              <a:defRPr sz="1800">
                <a:solidFill>
                  <a:srgbClr val="D64278"/>
                </a:solidFill>
                <a:latin typeface="游ゴシック体 ボールド"/>
                <a:ea typeface="游ゴシック体 ボールド"/>
                <a:cs typeface="游ゴシック体 ボールド"/>
                <a:sym typeface="游ゴシック体 ボールド"/>
              </a:defRPr>
            </a:pPr>
            <a:r>
              <a:t>・他の人の思考の足跡を辿ることができる。そこからさらに良い提案、より相手先にあった提案に時間を使うことができる。</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6"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37" name="角丸四角形"/>
          <p:cNvSpPr/>
          <p:nvPr/>
        </p:nvSpPr>
        <p:spPr>
          <a:xfrm>
            <a:off x="1478610" y="2537034"/>
            <a:ext cx="10047580" cy="4976198"/>
          </a:xfrm>
          <a:prstGeom prst="roundRect">
            <a:avLst>
              <a:gd name="adj" fmla="val 3524"/>
            </a:avLst>
          </a:prstGeom>
          <a:solidFill>
            <a:srgbClr val="EDEFEF"/>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438" name="自分が担当しているクライアントに提案をする。どうすればいいかと、さんざん頭を悩ましている。でも考えてみると、同種の課題にぶつかった営業はリクルートのなかで何人もいたはずです。今までならば、人づてに探して1人か2人に話を聞くというのがせいぜいだったでしょう。…"/>
          <p:cNvSpPr txBox="1"/>
          <p:nvPr/>
        </p:nvSpPr>
        <p:spPr>
          <a:xfrm>
            <a:off x="2322828" y="3364607"/>
            <a:ext cx="8113593" cy="33210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120000"/>
              </a:lnSpc>
              <a:defRPr sz="1700">
                <a:latin typeface="游ゴシック体 ボールド"/>
                <a:ea typeface="游ゴシック体 ボールド"/>
                <a:cs typeface="游ゴシック体 ボールド"/>
                <a:sym typeface="游ゴシック体 ボールド"/>
              </a:defRPr>
            </a:pPr>
            <a:r>
              <a:t>自分が担当しているクライアントに提案をする。どうすればいいかと、さんざん頭を悩ましている。でも考えてみると、同種の課題にぶつかった営業はリクルートのなかで何人もいたはずです。今までならば、人づてに探して1人か2人に話を聞くというのがせいぜいだったでしょう。</a:t>
            </a:r>
          </a:p>
          <a:p>
            <a:pPr algn="l">
              <a:lnSpc>
                <a:spcPct val="120000"/>
              </a:lnSpc>
              <a:defRPr sz="1700">
                <a:latin typeface="游ゴシック体 ボールド"/>
                <a:ea typeface="游ゴシック体 ボールド"/>
                <a:cs typeface="游ゴシック体 ボールド"/>
                <a:sym typeface="游ゴシック体 ボールド"/>
              </a:defRPr>
            </a:pPr>
          </a:p>
          <a:p>
            <a:pPr algn="l">
              <a:lnSpc>
                <a:spcPct val="120000"/>
              </a:lnSpc>
              <a:defRPr sz="1700">
                <a:latin typeface="游ゴシック体 ボールド"/>
                <a:ea typeface="游ゴシック体 ボールド"/>
                <a:cs typeface="游ゴシック体 ボールド"/>
                <a:sym typeface="游ゴシック体 ボールド"/>
              </a:defRPr>
            </a:pPr>
            <a:r>
              <a:t>でも、例えば、同種の課題にぶつかった人が、どんな答えを出したか検索して、その考え方を吸収することができれば、先にあった事例に自分の考えをプラスし、それ以上の提案ができるはずですよね。そんな仕組みがあれば、営業はきっと喜んでくれると確信しました。</a:t>
            </a:r>
          </a:p>
        </p:txBody>
      </p:sp>
      <p:sp>
        <p:nvSpPr>
          <p:cNvPr id="439" name="“"/>
          <p:cNvSpPr txBox="1"/>
          <p:nvPr/>
        </p:nvSpPr>
        <p:spPr>
          <a:xfrm>
            <a:off x="1836424" y="2873375"/>
            <a:ext cx="8113593" cy="9080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lnSpc>
                <a:spcPct val="120000"/>
              </a:lnSpc>
              <a:defRPr sz="6300">
                <a:latin typeface="游ゴシック体 ボールド"/>
                <a:ea typeface="游ゴシック体 ボールド"/>
                <a:cs typeface="游ゴシック体 ボールド"/>
                <a:sym typeface="游ゴシック体 ボールド"/>
              </a:defRPr>
            </a:lvl1pPr>
          </a:lstStyle>
          <a:p>
            <a:pPr/>
            <a:r>
              <a:t>“</a:t>
            </a:r>
          </a:p>
        </p:txBody>
      </p:sp>
      <p:sp>
        <p:nvSpPr>
          <p:cNvPr id="440" name="“"/>
          <p:cNvSpPr txBox="1"/>
          <p:nvPr/>
        </p:nvSpPr>
        <p:spPr>
          <a:xfrm>
            <a:off x="10520946" y="6844007"/>
            <a:ext cx="534543" cy="9080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lnSpc>
                <a:spcPct val="120000"/>
              </a:lnSpc>
              <a:defRPr sz="6300">
                <a:latin typeface="游ゴシック体 ボールド"/>
                <a:ea typeface="游ゴシック体 ボールド"/>
                <a:cs typeface="游ゴシック体 ボールド"/>
                <a:sym typeface="游ゴシック体 ボールド"/>
              </a:defRPr>
            </a:lvl1pPr>
          </a:lstStyle>
          <a:p>
            <a:pPr/>
            <a:r>
              <a:t>“</a:t>
            </a:r>
          </a:p>
        </p:txBody>
      </p:sp>
      <p:sp>
        <p:nvSpPr>
          <p:cNvPr id="441" name="『リクルートのナレッジマネジメント』より"/>
          <p:cNvSpPr txBox="1"/>
          <p:nvPr/>
        </p:nvSpPr>
        <p:spPr>
          <a:xfrm>
            <a:off x="2322828" y="6810217"/>
            <a:ext cx="8113593" cy="25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lnSpc>
                <a:spcPct val="120000"/>
              </a:lnSpc>
              <a:defRPr sz="1200">
                <a:latin typeface="游ゴシック体 ボールド"/>
                <a:ea typeface="游ゴシック体 ボールド"/>
                <a:cs typeface="游ゴシック体 ボールド"/>
                <a:sym typeface="游ゴシック体 ボールド"/>
              </a:defRPr>
            </a:lvl1pPr>
          </a:lstStyle>
          <a:p>
            <a:pPr/>
            <a:r>
              <a:t>『リクルートのナレッジマネジメント』より</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スライド番号"/>
          <p:cNvSpPr txBox="1"/>
          <p:nvPr>
            <p:ph type="sldNum" sz="quarter" idx="2"/>
          </p:nvPr>
        </p:nvSpPr>
        <p:spPr>
          <a:xfrm>
            <a:off x="12564313" y="9230517"/>
            <a:ext cx="230735"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3" name="コールアウト"/>
          <p:cNvSpPr/>
          <p:nvPr/>
        </p:nvSpPr>
        <p:spPr>
          <a:xfrm>
            <a:off x="1788715" y="3448116"/>
            <a:ext cx="9427370" cy="2857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5" y="0"/>
                </a:moveTo>
                <a:cubicBezTo>
                  <a:pt x="65" y="0"/>
                  <a:pt x="0" y="215"/>
                  <a:pt x="0" y="480"/>
                </a:cubicBezTo>
                <a:lnTo>
                  <a:pt x="0" y="17793"/>
                </a:lnTo>
                <a:cubicBezTo>
                  <a:pt x="0" y="18058"/>
                  <a:pt x="65" y="18273"/>
                  <a:pt x="145" y="18273"/>
                </a:cubicBezTo>
                <a:lnTo>
                  <a:pt x="10255" y="18273"/>
                </a:lnTo>
                <a:lnTo>
                  <a:pt x="10546" y="21600"/>
                </a:lnTo>
                <a:lnTo>
                  <a:pt x="10836" y="18273"/>
                </a:lnTo>
                <a:lnTo>
                  <a:pt x="21455" y="18273"/>
                </a:lnTo>
                <a:cubicBezTo>
                  <a:pt x="21535" y="18273"/>
                  <a:pt x="21600" y="18058"/>
                  <a:pt x="21600" y="17793"/>
                </a:cubicBezTo>
                <a:lnTo>
                  <a:pt x="21600" y="480"/>
                </a:lnTo>
                <a:cubicBezTo>
                  <a:pt x="21600" y="215"/>
                  <a:pt x="21535" y="0"/>
                  <a:pt x="21455" y="0"/>
                </a:cubicBezTo>
                <a:lnTo>
                  <a:pt x="145" y="0"/>
                </a:lnTo>
                <a:close/>
              </a:path>
            </a:pathLst>
          </a:custGeom>
          <a:solidFill>
            <a:srgbClr val="7EC8C7">
              <a:alpha val="48529"/>
            </a:srgbClr>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154" name="そもそも、営業の生産性をどう考えれば良いのか？"/>
          <p:cNvSpPr txBox="1"/>
          <p:nvPr/>
        </p:nvSpPr>
        <p:spPr>
          <a:xfrm>
            <a:off x="2267680" y="4521200"/>
            <a:ext cx="8469441" cy="40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游ゴシック体 ボールド"/>
                <a:ea typeface="游ゴシック体 ボールド"/>
                <a:cs typeface="游ゴシック体 ボールド"/>
                <a:sym typeface="游ゴシック体 ボールド"/>
              </a:defRPr>
            </a:lvl1pPr>
          </a:lstStyle>
          <a:p>
            <a:pPr/>
            <a:r>
              <a:t>そもそも、営業の生産性をどう考えれば良いのか？</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3"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44" name="セールスイネーブルメントツール"/>
          <p:cNvSpPr txBox="1"/>
          <p:nvPr/>
        </p:nvSpPr>
        <p:spPr>
          <a:xfrm>
            <a:off x="4156249" y="3606486"/>
            <a:ext cx="4637533" cy="406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游ゴシック体 ボールド"/>
                <a:ea typeface="游ゴシック体 ボールド"/>
                <a:cs typeface="游ゴシック体 ボールド"/>
                <a:sym typeface="游ゴシック体 ボールド"/>
              </a:defRPr>
            </a:lvl1pPr>
          </a:lstStyle>
          <a:p>
            <a:pPr/>
            <a:r>
              <a:t>セールスイネーブルメントツール</a:t>
            </a:r>
          </a:p>
        </p:txBody>
      </p:sp>
      <p:pic>
        <p:nvPicPr>
          <p:cNvPr id="445" name="logo.png" descr="logo.png"/>
          <p:cNvPicPr>
            <a:picLocks noChangeAspect="1"/>
          </p:cNvPicPr>
          <p:nvPr/>
        </p:nvPicPr>
        <p:blipFill>
          <a:blip r:embed="rId2">
            <a:extLst/>
          </a:blip>
          <a:stretch>
            <a:fillRect/>
          </a:stretch>
        </p:blipFill>
        <p:spPr>
          <a:xfrm>
            <a:off x="5347803" y="4169674"/>
            <a:ext cx="2254425" cy="553526"/>
          </a:xfrm>
          <a:prstGeom prst="rect">
            <a:avLst/>
          </a:prstGeom>
          <a:ln w="12700">
            <a:miter lim="400000"/>
          </a:ln>
        </p:spPr>
      </p:pic>
      <p:pic>
        <p:nvPicPr>
          <p:cNvPr id="446" name="イメージ" descr="イメージ"/>
          <p:cNvPicPr>
            <a:picLocks noChangeAspect="1"/>
          </p:cNvPicPr>
          <p:nvPr/>
        </p:nvPicPr>
        <p:blipFill>
          <a:blip r:embed="rId3">
            <a:extLst/>
          </a:blip>
          <a:stretch>
            <a:fillRect/>
          </a:stretch>
        </p:blipFill>
        <p:spPr>
          <a:xfrm>
            <a:off x="4079210" y="5002351"/>
            <a:ext cx="4791611" cy="2592563"/>
          </a:xfrm>
          <a:prstGeom prst="rect">
            <a:avLst/>
          </a:prstGeom>
          <a:ln w="12700">
            <a:miter lim="400000"/>
          </a:ln>
        </p:spPr>
      </p:pic>
      <p:sp>
        <p:nvSpPr>
          <p:cNvPr id="447" name="＼宣伝ですみません／"/>
          <p:cNvSpPr txBox="1"/>
          <p:nvPr/>
        </p:nvSpPr>
        <p:spPr>
          <a:xfrm rot="1920000">
            <a:off x="8412536" y="3390286"/>
            <a:ext cx="2379727"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游ゴシック体 ボールド"/>
                <a:ea typeface="游ゴシック体 ボールド"/>
                <a:cs typeface="游ゴシック体 ボールド"/>
                <a:sym typeface="游ゴシック体 ボールド"/>
              </a:defRPr>
            </a:lvl1pPr>
          </a:lstStyle>
          <a:p>
            <a:pPr/>
            <a:r>
              <a:t>＼宣伝ですみません／</a:t>
            </a:r>
          </a:p>
        </p:txBody>
      </p:sp>
      <p:sp>
        <p:nvSpPr>
          <p:cNvPr id="448" name="興味のある方はセミナー後に声をかけてください🙇♂️"/>
          <p:cNvSpPr txBox="1"/>
          <p:nvPr/>
        </p:nvSpPr>
        <p:spPr>
          <a:xfrm>
            <a:off x="3045819" y="8101728"/>
            <a:ext cx="7137401"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游ゴシック体 ボールド"/>
                <a:ea typeface="游ゴシック体 ボールド"/>
                <a:cs typeface="游ゴシック体 ボールド"/>
                <a:sym typeface="游ゴシック体 ボールド"/>
              </a:defRPr>
            </a:lvl1pPr>
          </a:lstStyle>
          <a:p>
            <a:pPr/>
            <a:r>
              <a:t>興味のある方はセミナー後に声をかけてください🙇‍♂️</a:t>
            </a:r>
          </a:p>
        </p:txBody>
      </p:sp>
      <p:sp>
        <p:nvSpPr>
          <p:cNvPr id="449" name="四角形"/>
          <p:cNvSpPr/>
          <p:nvPr/>
        </p:nvSpPr>
        <p:spPr>
          <a:xfrm>
            <a:off x="1481144" y="480730"/>
            <a:ext cx="9987743" cy="762001"/>
          </a:xfrm>
          <a:prstGeom prst="rect">
            <a:avLst/>
          </a:prstGeom>
          <a:solidFill>
            <a:srgbClr val="000000"/>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450" name="こういった共有と活用が促進されるよう"/>
          <p:cNvSpPr txBox="1"/>
          <p:nvPr/>
        </p:nvSpPr>
        <p:spPr>
          <a:xfrm>
            <a:off x="1661969" y="556930"/>
            <a:ext cx="9690101"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こういった共有と活用が促進されるよう</a:t>
            </a:r>
          </a:p>
        </p:txBody>
      </p:sp>
      <p:sp>
        <p:nvSpPr>
          <p:cNvPr id="451" name="四角形"/>
          <p:cNvSpPr/>
          <p:nvPr/>
        </p:nvSpPr>
        <p:spPr>
          <a:xfrm>
            <a:off x="1481144" y="1422621"/>
            <a:ext cx="8527289" cy="762001"/>
          </a:xfrm>
          <a:prstGeom prst="rect">
            <a:avLst/>
          </a:prstGeom>
          <a:solidFill>
            <a:srgbClr val="000000"/>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452" name="CardPicksは改善を進めています。"/>
          <p:cNvSpPr txBox="1"/>
          <p:nvPr/>
        </p:nvSpPr>
        <p:spPr>
          <a:xfrm>
            <a:off x="1661969" y="1498821"/>
            <a:ext cx="8527289" cy="6096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CardPicksは改善を進めています。</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4"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5" name="コールアウト"/>
          <p:cNvSpPr/>
          <p:nvPr/>
        </p:nvSpPr>
        <p:spPr>
          <a:xfrm>
            <a:off x="1788715" y="3448116"/>
            <a:ext cx="9427370" cy="2857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5" y="0"/>
                </a:moveTo>
                <a:cubicBezTo>
                  <a:pt x="65" y="0"/>
                  <a:pt x="0" y="215"/>
                  <a:pt x="0" y="480"/>
                </a:cubicBezTo>
                <a:lnTo>
                  <a:pt x="0" y="17793"/>
                </a:lnTo>
                <a:cubicBezTo>
                  <a:pt x="0" y="18058"/>
                  <a:pt x="65" y="18273"/>
                  <a:pt x="145" y="18273"/>
                </a:cubicBezTo>
                <a:lnTo>
                  <a:pt x="10255" y="18273"/>
                </a:lnTo>
                <a:lnTo>
                  <a:pt x="10546" y="21600"/>
                </a:lnTo>
                <a:lnTo>
                  <a:pt x="10836" y="18273"/>
                </a:lnTo>
                <a:lnTo>
                  <a:pt x="21455" y="18273"/>
                </a:lnTo>
                <a:cubicBezTo>
                  <a:pt x="21535" y="18273"/>
                  <a:pt x="21600" y="18058"/>
                  <a:pt x="21600" y="17793"/>
                </a:cubicBezTo>
                <a:lnTo>
                  <a:pt x="21600" y="480"/>
                </a:lnTo>
                <a:cubicBezTo>
                  <a:pt x="21600" y="215"/>
                  <a:pt x="21535" y="0"/>
                  <a:pt x="21455" y="0"/>
                </a:cubicBezTo>
                <a:lnTo>
                  <a:pt x="145" y="0"/>
                </a:lnTo>
                <a:close/>
              </a:path>
            </a:pathLst>
          </a:custGeom>
          <a:solidFill>
            <a:srgbClr val="7EC8C7">
              <a:alpha val="48529"/>
            </a:srgbClr>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56" name="顧客の購買フェーズを前に進めるものとして、…"/>
          <p:cNvSpPr txBox="1"/>
          <p:nvPr/>
        </p:nvSpPr>
        <p:spPr>
          <a:xfrm>
            <a:off x="2267680" y="4292600"/>
            <a:ext cx="8469441" cy="86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游ゴシック体 ボールド"/>
                <a:ea typeface="游ゴシック体 ボールド"/>
                <a:cs typeface="游ゴシック体 ボールド"/>
                <a:sym typeface="游ゴシック体 ボールド"/>
              </a:defRPr>
            </a:pPr>
            <a:r>
              <a:t>顧客の購買フェーズを前に進めるものとして、</a:t>
            </a:r>
          </a:p>
          <a:p>
            <a:pPr>
              <a:defRPr>
                <a:latin typeface="游ゴシック体 ボールド"/>
                <a:ea typeface="游ゴシック体 ボールド"/>
                <a:cs typeface="游ゴシック体 ボールド"/>
                <a:sym typeface="游ゴシック体 ボールド"/>
              </a:defRPr>
            </a:pPr>
            <a:r>
              <a:t>営業コンテンツを捉える</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8"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9" name="角丸四角形"/>
          <p:cNvSpPr/>
          <p:nvPr/>
        </p:nvSpPr>
        <p:spPr>
          <a:xfrm>
            <a:off x="4109442" y="2729924"/>
            <a:ext cx="7396229" cy="4885193"/>
          </a:xfrm>
          <a:prstGeom prst="roundRect">
            <a:avLst>
              <a:gd name="adj" fmla="val 3389"/>
            </a:avLst>
          </a:prstGeom>
          <a:solidFill>
            <a:srgbClr val="EDEFEF"/>
          </a:solidFill>
          <a:ln w="50800">
            <a:solidFill>
              <a:srgbClr val="D64278"/>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60" name="角丸四角形"/>
          <p:cNvSpPr/>
          <p:nvPr/>
        </p:nvSpPr>
        <p:spPr>
          <a:xfrm>
            <a:off x="1699799" y="2727325"/>
            <a:ext cx="2049512" cy="1271153"/>
          </a:xfrm>
          <a:prstGeom prst="roundRect">
            <a:avLst>
              <a:gd name="adj" fmla="val 11921"/>
            </a:avLst>
          </a:prstGeom>
          <a:solidFill>
            <a:srgbClr val="EDEFEF"/>
          </a:solidFill>
          <a:ln w="50800">
            <a:solidFill>
              <a:srgbClr val="D64278"/>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61" name="受注単価"/>
          <p:cNvSpPr txBox="1"/>
          <p:nvPr/>
        </p:nvSpPr>
        <p:spPr>
          <a:xfrm>
            <a:off x="1994595" y="3181826"/>
            <a:ext cx="1188307" cy="3621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000">
                <a:latin typeface="游ゴシック体 ボールド"/>
                <a:ea typeface="游ゴシック体 ボールド"/>
                <a:cs typeface="游ゴシック体 ボールド"/>
                <a:sym typeface="游ゴシック体 ボールド"/>
              </a:defRPr>
            </a:lvl1pPr>
          </a:lstStyle>
          <a:p>
            <a:pPr/>
            <a:r>
              <a:t>受注単価</a:t>
            </a:r>
          </a:p>
        </p:txBody>
      </p:sp>
      <p:sp>
        <p:nvSpPr>
          <p:cNvPr id="462" name="矢印"/>
          <p:cNvSpPr/>
          <p:nvPr/>
        </p:nvSpPr>
        <p:spPr>
          <a:xfrm rot="16200000">
            <a:off x="3222137" y="3192089"/>
            <a:ext cx="362151" cy="341625"/>
          </a:xfrm>
          <a:prstGeom prst="rightArrow">
            <a:avLst>
              <a:gd name="adj1" fmla="val 37818"/>
              <a:gd name="adj2" fmla="val 62480"/>
            </a:avLst>
          </a:prstGeom>
          <a:solidFill>
            <a:srgbClr val="5250A1"/>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63" name="円形"/>
          <p:cNvSpPr/>
          <p:nvPr/>
        </p:nvSpPr>
        <p:spPr>
          <a:xfrm>
            <a:off x="1481513" y="2440713"/>
            <a:ext cx="609600" cy="609600"/>
          </a:xfrm>
          <a:prstGeom prst="ellipse">
            <a:avLst/>
          </a:pr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64" name="1"/>
          <p:cNvSpPr txBox="1"/>
          <p:nvPr/>
        </p:nvSpPr>
        <p:spPr>
          <a:xfrm>
            <a:off x="1654538" y="2555012"/>
            <a:ext cx="263551" cy="3810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a:solidFill>
                  <a:srgbClr val="FFFFFF"/>
                </a:solidFill>
                <a:latin typeface="游ゴシック体 ボールド"/>
                <a:ea typeface="游ゴシック体 ボールド"/>
                <a:cs typeface="游ゴシック体 ボールド"/>
                <a:sym typeface="游ゴシック体 ボールド"/>
              </a:defRPr>
            </a:lvl1pPr>
          </a:lstStyle>
          <a:p>
            <a:pPr/>
            <a:r>
              <a:t>1</a:t>
            </a:r>
          </a:p>
        </p:txBody>
      </p:sp>
      <p:sp>
        <p:nvSpPr>
          <p:cNvPr id="465" name="角丸四角形"/>
          <p:cNvSpPr/>
          <p:nvPr/>
        </p:nvSpPr>
        <p:spPr>
          <a:xfrm>
            <a:off x="1689868" y="4554063"/>
            <a:ext cx="2049512" cy="1271152"/>
          </a:xfrm>
          <a:prstGeom prst="roundRect">
            <a:avLst>
              <a:gd name="adj" fmla="val 11921"/>
            </a:avLst>
          </a:prstGeom>
          <a:solidFill>
            <a:srgbClr val="EDEFEF"/>
          </a:solidFill>
          <a:ln w="50800">
            <a:solidFill>
              <a:srgbClr val="D64278"/>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66" name="受注率"/>
          <p:cNvSpPr txBox="1"/>
          <p:nvPr/>
        </p:nvSpPr>
        <p:spPr>
          <a:xfrm>
            <a:off x="2129277" y="5008564"/>
            <a:ext cx="916694" cy="3621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000">
                <a:latin typeface="游ゴシック体 ボールド"/>
                <a:ea typeface="游ゴシック体 ボールド"/>
                <a:cs typeface="游ゴシック体 ボールド"/>
                <a:sym typeface="游ゴシック体 ボールド"/>
              </a:defRPr>
            </a:lvl1pPr>
          </a:lstStyle>
          <a:p>
            <a:pPr/>
            <a:r>
              <a:t>受注率</a:t>
            </a:r>
          </a:p>
        </p:txBody>
      </p:sp>
      <p:sp>
        <p:nvSpPr>
          <p:cNvPr id="467" name="矢印"/>
          <p:cNvSpPr/>
          <p:nvPr/>
        </p:nvSpPr>
        <p:spPr>
          <a:xfrm rot="16200000">
            <a:off x="3186806" y="5018826"/>
            <a:ext cx="362151" cy="341625"/>
          </a:xfrm>
          <a:prstGeom prst="rightArrow">
            <a:avLst>
              <a:gd name="adj1" fmla="val 37818"/>
              <a:gd name="adj2" fmla="val 62480"/>
            </a:avLst>
          </a:prstGeom>
          <a:solidFill>
            <a:srgbClr val="5250A1"/>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68" name="円形"/>
          <p:cNvSpPr/>
          <p:nvPr/>
        </p:nvSpPr>
        <p:spPr>
          <a:xfrm>
            <a:off x="1481513" y="4267450"/>
            <a:ext cx="609600" cy="609600"/>
          </a:xfrm>
          <a:prstGeom prst="ellipse">
            <a:avLst/>
          </a:pr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69" name="2"/>
          <p:cNvSpPr txBox="1"/>
          <p:nvPr/>
        </p:nvSpPr>
        <p:spPr>
          <a:xfrm>
            <a:off x="1654538" y="4381750"/>
            <a:ext cx="263551" cy="3810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a:solidFill>
                  <a:srgbClr val="FFFFFF"/>
                </a:solidFill>
                <a:latin typeface="游ゴシック体 ボールド"/>
                <a:ea typeface="游ゴシック体 ボールド"/>
                <a:cs typeface="游ゴシック体 ボールド"/>
                <a:sym typeface="游ゴシック体 ボールド"/>
              </a:defRPr>
            </a:lvl1pPr>
          </a:lstStyle>
          <a:p>
            <a:pPr/>
            <a:r>
              <a:t>2</a:t>
            </a:r>
          </a:p>
        </p:txBody>
      </p:sp>
      <p:sp>
        <p:nvSpPr>
          <p:cNvPr id="470" name="角丸四角形"/>
          <p:cNvSpPr/>
          <p:nvPr/>
        </p:nvSpPr>
        <p:spPr>
          <a:xfrm>
            <a:off x="1679937" y="6380800"/>
            <a:ext cx="2049512" cy="1271153"/>
          </a:xfrm>
          <a:prstGeom prst="roundRect">
            <a:avLst>
              <a:gd name="adj" fmla="val 11921"/>
            </a:avLst>
          </a:prstGeom>
          <a:solidFill>
            <a:srgbClr val="EDEFEF"/>
          </a:solidFill>
          <a:ln w="50800">
            <a:solidFill>
              <a:srgbClr val="D64278"/>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71" name="リードタイム"/>
          <p:cNvSpPr txBox="1"/>
          <p:nvPr/>
        </p:nvSpPr>
        <p:spPr>
          <a:xfrm>
            <a:off x="1719804" y="6835302"/>
            <a:ext cx="1698939" cy="3621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000">
                <a:latin typeface="游ゴシック体 ボールド"/>
                <a:ea typeface="游ゴシック体 ボールド"/>
                <a:cs typeface="游ゴシック体 ボールド"/>
                <a:sym typeface="游ゴシック体 ボールド"/>
              </a:defRPr>
            </a:lvl1pPr>
          </a:lstStyle>
          <a:p>
            <a:pPr/>
            <a:r>
              <a:t>リードタイム</a:t>
            </a:r>
          </a:p>
        </p:txBody>
      </p:sp>
      <p:sp>
        <p:nvSpPr>
          <p:cNvPr id="472" name="矢印"/>
          <p:cNvSpPr/>
          <p:nvPr/>
        </p:nvSpPr>
        <p:spPr>
          <a:xfrm flipH="1" rot="16200000">
            <a:off x="3319681" y="6848442"/>
            <a:ext cx="362151" cy="341625"/>
          </a:xfrm>
          <a:prstGeom prst="rightArrow">
            <a:avLst>
              <a:gd name="adj1" fmla="val 37818"/>
              <a:gd name="adj2" fmla="val 62480"/>
            </a:avLst>
          </a:pr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73" name="円形"/>
          <p:cNvSpPr/>
          <p:nvPr/>
        </p:nvSpPr>
        <p:spPr>
          <a:xfrm>
            <a:off x="1481513" y="6094188"/>
            <a:ext cx="609600" cy="609600"/>
          </a:xfrm>
          <a:prstGeom prst="ellipse">
            <a:avLst/>
          </a:pr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74" name="3"/>
          <p:cNvSpPr txBox="1"/>
          <p:nvPr/>
        </p:nvSpPr>
        <p:spPr>
          <a:xfrm>
            <a:off x="1654538" y="6208487"/>
            <a:ext cx="263551" cy="3810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a:solidFill>
                  <a:srgbClr val="FFFFFF"/>
                </a:solidFill>
                <a:latin typeface="游ゴシック体 ボールド"/>
                <a:ea typeface="游ゴシック体 ボールド"/>
                <a:cs typeface="游ゴシック体 ボールド"/>
                <a:sym typeface="游ゴシック体 ボールド"/>
              </a:defRPr>
            </a:lvl1pPr>
          </a:lstStyle>
          <a:p>
            <a:pPr/>
            <a:r>
              <a:t>3</a:t>
            </a:r>
          </a:p>
        </p:txBody>
      </p:sp>
      <p:sp>
        <p:nvSpPr>
          <p:cNvPr id="475" name="角丸四角形"/>
          <p:cNvSpPr/>
          <p:nvPr/>
        </p:nvSpPr>
        <p:spPr>
          <a:xfrm>
            <a:off x="1678774" y="8210085"/>
            <a:ext cx="2047701" cy="1271153"/>
          </a:xfrm>
          <a:prstGeom prst="roundRect">
            <a:avLst>
              <a:gd name="adj" fmla="val 11921"/>
            </a:avLst>
          </a:prstGeom>
          <a:solidFill>
            <a:srgbClr val="EDEFEF"/>
          </a:solidFill>
          <a:ln w="50800">
            <a:solidFill>
              <a:srgbClr val="D64278"/>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76" name="矢印"/>
          <p:cNvSpPr/>
          <p:nvPr/>
        </p:nvSpPr>
        <p:spPr>
          <a:xfrm flipH="1" rot="16200000">
            <a:off x="3247820" y="8674849"/>
            <a:ext cx="362151" cy="341625"/>
          </a:xfrm>
          <a:prstGeom prst="rightArrow">
            <a:avLst>
              <a:gd name="adj1" fmla="val 37818"/>
              <a:gd name="adj2" fmla="val 62480"/>
            </a:avLst>
          </a:pr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77" name="それ以外の時間"/>
          <p:cNvSpPr txBox="1"/>
          <p:nvPr/>
        </p:nvSpPr>
        <p:spPr>
          <a:xfrm>
            <a:off x="1857416" y="8464661"/>
            <a:ext cx="1546930"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1800">
                <a:latin typeface="游ゴシック体 ボールド"/>
                <a:ea typeface="游ゴシック体 ボールド"/>
                <a:cs typeface="游ゴシック体 ボールド"/>
                <a:sym typeface="游ゴシック体 ボールド"/>
              </a:defRPr>
            </a:lvl1pPr>
          </a:lstStyle>
          <a:p>
            <a:pPr/>
            <a:r>
              <a:t>　それ以外の時間</a:t>
            </a:r>
          </a:p>
        </p:txBody>
      </p:sp>
      <p:sp>
        <p:nvSpPr>
          <p:cNvPr id="478" name="円形"/>
          <p:cNvSpPr/>
          <p:nvPr/>
        </p:nvSpPr>
        <p:spPr>
          <a:xfrm>
            <a:off x="1481513" y="7918377"/>
            <a:ext cx="609600" cy="609601"/>
          </a:xfrm>
          <a:prstGeom prst="ellipse">
            <a:avLst/>
          </a:pr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79" name="4"/>
          <p:cNvSpPr txBox="1"/>
          <p:nvPr/>
        </p:nvSpPr>
        <p:spPr>
          <a:xfrm>
            <a:off x="1654538" y="8032678"/>
            <a:ext cx="263551" cy="3810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a:solidFill>
                  <a:srgbClr val="FFFFFF"/>
                </a:solidFill>
                <a:latin typeface="游ゴシック体 ボールド"/>
                <a:ea typeface="游ゴシック体 ボールド"/>
                <a:cs typeface="游ゴシック体 ボールド"/>
                <a:sym typeface="游ゴシック体 ボールド"/>
              </a:defRPr>
            </a:lvl1pPr>
          </a:lstStyle>
          <a:p>
            <a:pPr/>
            <a:r>
              <a:t>4</a:t>
            </a:r>
          </a:p>
        </p:txBody>
      </p:sp>
      <p:sp>
        <p:nvSpPr>
          <p:cNvPr id="480" name="・カスタマーパスに沿った営業コンテンツの用意…"/>
          <p:cNvSpPr txBox="1"/>
          <p:nvPr/>
        </p:nvSpPr>
        <p:spPr>
          <a:xfrm>
            <a:off x="4299181" y="4678032"/>
            <a:ext cx="5702301"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000">
                <a:latin typeface="游ゴシック体 ボールド"/>
                <a:ea typeface="游ゴシック体 ボールド"/>
                <a:cs typeface="游ゴシック体 ボールド"/>
                <a:sym typeface="游ゴシック体 ボールド"/>
              </a:defRPr>
            </a:pPr>
            <a:r>
              <a:t>・カスタマーパスに沿った営業コンテンツの用意</a:t>
            </a:r>
          </a:p>
          <a:p>
            <a:pPr algn="l">
              <a:defRPr sz="2000">
                <a:latin typeface="游ゴシック体 ボールド"/>
                <a:ea typeface="游ゴシック体 ボールド"/>
                <a:cs typeface="游ゴシック体 ボールド"/>
                <a:sym typeface="游ゴシック体 ボールド"/>
              </a:defRPr>
            </a:pPr>
            <a:r>
              <a:t>・有効な営業コンテンツを評価・改善する仕組み</a:t>
            </a:r>
          </a:p>
        </p:txBody>
      </p:sp>
      <p:sp>
        <p:nvSpPr>
          <p:cNvPr id="481" name="角丸四角形"/>
          <p:cNvSpPr/>
          <p:nvPr/>
        </p:nvSpPr>
        <p:spPr>
          <a:xfrm>
            <a:off x="4061280" y="8223919"/>
            <a:ext cx="7492553" cy="1271153"/>
          </a:xfrm>
          <a:prstGeom prst="roundRect">
            <a:avLst>
              <a:gd name="adj" fmla="val 11921"/>
            </a:avLst>
          </a:prstGeom>
          <a:solidFill>
            <a:srgbClr val="EDEFEF"/>
          </a:solidFill>
          <a:ln w="50800">
            <a:solidFill>
              <a:srgbClr val="D64278"/>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82" name="・シーンごとに利用する営業コンテンツの標準化…"/>
          <p:cNvSpPr txBox="1"/>
          <p:nvPr/>
        </p:nvSpPr>
        <p:spPr>
          <a:xfrm>
            <a:off x="4419600" y="8477361"/>
            <a:ext cx="5674360"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000">
                <a:latin typeface="游ゴシック体 ボールド"/>
                <a:ea typeface="游ゴシック体 ボールド"/>
                <a:cs typeface="游ゴシック体 ボールド"/>
                <a:sym typeface="游ゴシック体 ボールド"/>
              </a:defRPr>
            </a:pPr>
            <a:r>
              <a:t>・シーンごとに利用する営業コンテンツの標準化</a:t>
            </a:r>
          </a:p>
          <a:p>
            <a:pPr algn="l">
              <a:defRPr sz="2000">
                <a:latin typeface="游ゴシック体 ボールド"/>
                <a:ea typeface="游ゴシック体 ボールド"/>
                <a:cs typeface="游ゴシック体 ボールド"/>
                <a:sym typeface="游ゴシック体 ボールド"/>
              </a:defRPr>
            </a:pPr>
            <a:r>
              <a:t>・チーム内での資料共有の体制構築</a:t>
            </a:r>
          </a:p>
        </p:txBody>
      </p:sp>
      <p:sp>
        <p:nvSpPr>
          <p:cNvPr id="483" name="四角形"/>
          <p:cNvSpPr/>
          <p:nvPr/>
        </p:nvSpPr>
        <p:spPr>
          <a:xfrm>
            <a:off x="1481144" y="480730"/>
            <a:ext cx="8775628" cy="762001"/>
          </a:xfrm>
          <a:prstGeom prst="rect">
            <a:avLst/>
          </a:prstGeom>
          <a:solidFill>
            <a:srgbClr val="5250A1"/>
          </a:solidFill>
          <a:ln w="12700">
            <a:miter lim="400000"/>
          </a:ln>
        </p:spPr>
        <p:txBody>
          <a:bodyPr lIns="38100" tIns="38100" rIns="38100" bIns="38100" anchor="ctr"/>
          <a:lstStyle/>
          <a:p>
            <a:pPr>
              <a:defRPr sz="2200">
                <a:solidFill>
                  <a:srgbClr val="FFFFFF"/>
                </a:solidFill>
                <a:latin typeface="+mn-lt"/>
                <a:ea typeface="+mn-ea"/>
                <a:cs typeface="+mn-cs"/>
                <a:sym typeface="ヒラギノ角ゴ ProN W3"/>
              </a:defRPr>
            </a:pPr>
          </a:p>
        </p:txBody>
      </p:sp>
      <p:sp>
        <p:nvSpPr>
          <p:cNvPr id="484" name="営業コンテンツによって寄与できる"/>
          <p:cNvSpPr txBox="1"/>
          <p:nvPr/>
        </p:nvSpPr>
        <p:spPr>
          <a:xfrm>
            <a:off x="1661969" y="556930"/>
            <a:ext cx="8607299"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営業コンテンツによって寄与できる</a:t>
            </a:r>
          </a:p>
        </p:txBody>
      </p:sp>
      <p:sp>
        <p:nvSpPr>
          <p:cNvPr id="485" name="四角形"/>
          <p:cNvSpPr/>
          <p:nvPr/>
        </p:nvSpPr>
        <p:spPr>
          <a:xfrm>
            <a:off x="1481144" y="1422621"/>
            <a:ext cx="2889789"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486" name="4つの項目"/>
          <p:cNvSpPr txBox="1"/>
          <p:nvPr/>
        </p:nvSpPr>
        <p:spPr>
          <a:xfrm>
            <a:off x="1661969" y="1498821"/>
            <a:ext cx="2528139" cy="6096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4つの項目</a:t>
            </a:r>
          </a:p>
        </p:txBody>
      </p:sp>
      <p:sp>
        <p:nvSpPr>
          <p:cNvPr id="487" name="四角形"/>
          <p:cNvSpPr/>
          <p:nvPr/>
        </p:nvSpPr>
        <p:spPr>
          <a:xfrm>
            <a:off x="1444624" y="7738359"/>
            <a:ext cx="10248440" cy="1911159"/>
          </a:xfrm>
          <a:prstGeom prst="rect">
            <a:avLst/>
          </a:prstGeom>
          <a:solidFill>
            <a:srgbClr val="000000">
              <a:alpha val="85000"/>
            </a:srgbClr>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88" name="続いて、👆の受注につながる部分を見ていきましょう。"/>
          <p:cNvSpPr txBox="1"/>
          <p:nvPr/>
        </p:nvSpPr>
        <p:spPr>
          <a:xfrm>
            <a:off x="2114586" y="7881138"/>
            <a:ext cx="8775628" cy="15748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続いて、👆の受注につながる部分を見ていきましょう。</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0"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91" name="角丸四角形"/>
          <p:cNvSpPr/>
          <p:nvPr/>
        </p:nvSpPr>
        <p:spPr>
          <a:xfrm>
            <a:off x="689556" y="4507398"/>
            <a:ext cx="1113763" cy="711201"/>
          </a:xfrm>
          <a:prstGeom prst="roundRect">
            <a:avLst>
              <a:gd name="adj" fmla="val 10068"/>
            </a:avLst>
          </a:prstGeom>
          <a:solidFill>
            <a:srgbClr val="7EC8C7">
              <a:alpha val="66093"/>
            </a:srgbClr>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492" name="角丸四角形"/>
          <p:cNvSpPr/>
          <p:nvPr/>
        </p:nvSpPr>
        <p:spPr>
          <a:xfrm>
            <a:off x="714956" y="2383379"/>
            <a:ext cx="1113763" cy="711201"/>
          </a:xfrm>
          <a:prstGeom prst="roundRect">
            <a:avLst>
              <a:gd name="adj" fmla="val 10068"/>
            </a:avLst>
          </a:prstGeom>
          <a:solidFill>
            <a:srgbClr val="7EC8C7">
              <a:alpha val="66093"/>
            </a:srgbClr>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493" name="角丸四角形"/>
          <p:cNvSpPr/>
          <p:nvPr/>
        </p:nvSpPr>
        <p:spPr>
          <a:xfrm>
            <a:off x="714956" y="6987685"/>
            <a:ext cx="1113763" cy="711200"/>
          </a:xfrm>
          <a:prstGeom prst="roundRect">
            <a:avLst>
              <a:gd name="adj" fmla="val 10068"/>
            </a:avLst>
          </a:prstGeom>
          <a:solidFill>
            <a:srgbClr val="7EC8C7">
              <a:alpha val="66093"/>
            </a:srgbClr>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grpSp>
        <p:nvGrpSpPr>
          <p:cNvPr id="507" name="グループ"/>
          <p:cNvGrpSpPr/>
          <p:nvPr/>
        </p:nvGrpSpPr>
        <p:grpSpPr>
          <a:xfrm>
            <a:off x="1972417" y="2002379"/>
            <a:ext cx="10042100" cy="1231901"/>
            <a:chOff x="0" y="0"/>
            <a:chExt cx="10042099" cy="1231900"/>
          </a:xfrm>
        </p:grpSpPr>
        <p:sp>
          <p:nvSpPr>
            <p:cNvPr id="494" name="四角形"/>
            <p:cNvSpPr/>
            <p:nvPr/>
          </p:nvSpPr>
          <p:spPr>
            <a:xfrm>
              <a:off x="7363253" y="58390"/>
              <a:ext cx="2678847" cy="1115120"/>
            </a:xfrm>
            <a:prstGeom prst="rect">
              <a:avLst/>
            </a:prstGeom>
            <a:solidFill>
              <a:srgbClr val="D64278"/>
            </a:solidFill>
            <a:ln w="12700" cap="flat">
              <a:no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grpSp>
          <p:nvGrpSpPr>
            <p:cNvPr id="497" name="グループ"/>
            <p:cNvGrpSpPr/>
            <p:nvPr/>
          </p:nvGrpSpPr>
          <p:grpSpPr>
            <a:xfrm>
              <a:off x="4892350" y="0"/>
              <a:ext cx="2942231" cy="1231901"/>
              <a:chOff x="0" y="0"/>
              <a:chExt cx="2942229" cy="1231900"/>
            </a:xfrm>
          </p:grpSpPr>
          <p:sp>
            <p:nvSpPr>
              <p:cNvPr id="495" name="三角形"/>
              <p:cNvSpPr/>
              <p:nvPr/>
            </p:nvSpPr>
            <p:spPr>
              <a:xfrm flipH="1" rot="5400000">
                <a:off x="2032021" y="321691"/>
                <a:ext cx="1231901" cy="5885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D64278"/>
              </a:solidFill>
              <a:ln w="50800" cap="flat">
                <a:solidFill>
                  <a:srgbClr val="FFFFFF"/>
                </a:solidFill>
                <a:prstDash val="solid"/>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496" name="四角形"/>
              <p:cNvSpPr/>
              <p:nvPr/>
            </p:nvSpPr>
            <p:spPr>
              <a:xfrm>
                <a:off x="0" y="58390"/>
                <a:ext cx="2388490" cy="1115120"/>
              </a:xfrm>
              <a:prstGeom prst="rect">
                <a:avLst/>
              </a:prstGeom>
              <a:solidFill>
                <a:srgbClr val="D64278"/>
              </a:solidFill>
              <a:ln w="12700" cap="flat">
                <a:no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grpSp>
        <p:grpSp>
          <p:nvGrpSpPr>
            <p:cNvPr id="500" name="グループ"/>
            <p:cNvGrpSpPr/>
            <p:nvPr/>
          </p:nvGrpSpPr>
          <p:grpSpPr>
            <a:xfrm>
              <a:off x="2446175" y="0"/>
              <a:ext cx="2942230" cy="1231901"/>
              <a:chOff x="0" y="0"/>
              <a:chExt cx="2942229" cy="1231900"/>
            </a:xfrm>
          </p:grpSpPr>
          <p:sp>
            <p:nvSpPr>
              <p:cNvPr id="498" name="三角形"/>
              <p:cNvSpPr/>
              <p:nvPr/>
            </p:nvSpPr>
            <p:spPr>
              <a:xfrm flipH="1" rot="5400000">
                <a:off x="2032021" y="321691"/>
                <a:ext cx="1231901" cy="5885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D64278"/>
              </a:solidFill>
              <a:ln w="50800" cap="flat">
                <a:solidFill>
                  <a:srgbClr val="FFFFFF"/>
                </a:solidFill>
                <a:prstDash val="solid"/>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499" name="四角形"/>
              <p:cNvSpPr/>
              <p:nvPr/>
            </p:nvSpPr>
            <p:spPr>
              <a:xfrm>
                <a:off x="0" y="58390"/>
                <a:ext cx="2388490" cy="1115120"/>
              </a:xfrm>
              <a:prstGeom prst="rect">
                <a:avLst/>
              </a:prstGeom>
              <a:solidFill>
                <a:srgbClr val="D64278"/>
              </a:solidFill>
              <a:ln w="12700" cap="flat">
                <a:no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grpSp>
        <p:sp>
          <p:nvSpPr>
            <p:cNvPr id="501" name="三角形"/>
            <p:cNvSpPr/>
            <p:nvPr/>
          </p:nvSpPr>
          <p:spPr>
            <a:xfrm flipH="1" rot="5400000">
              <a:off x="2032021" y="321691"/>
              <a:ext cx="1231901" cy="5885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D64278"/>
            </a:solidFill>
            <a:ln w="50800" cap="flat">
              <a:solidFill>
                <a:srgbClr val="FFFFFF"/>
              </a:solidFill>
              <a:prstDash val="solid"/>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502" name="四角形"/>
            <p:cNvSpPr/>
            <p:nvPr/>
          </p:nvSpPr>
          <p:spPr>
            <a:xfrm>
              <a:off x="0" y="58390"/>
              <a:ext cx="2388490" cy="1115120"/>
            </a:xfrm>
            <a:prstGeom prst="rect">
              <a:avLst/>
            </a:prstGeom>
            <a:solidFill>
              <a:srgbClr val="D64278"/>
            </a:solidFill>
            <a:ln w="12700" cap="flat">
              <a:no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503" name="認知"/>
            <p:cNvSpPr txBox="1"/>
            <p:nvPr/>
          </p:nvSpPr>
          <p:spPr>
            <a:xfrm>
              <a:off x="946594" y="476250"/>
              <a:ext cx="495301"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l">
                <a:defRPr sz="1600">
                  <a:solidFill>
                    <a:srgbClr val="FFFFFF"/>
                  </a:solidFill>
                  <a:latin typeface="游ゴシック体 ボールド"/>
                  <a:ea typeface="游ゴシック体 ボールド"/>
                  <a:cs typeface="游ゴシック体 ボールド"/>
                  <a:sym typeface="游ゴシック体 ボールド"/>
                </a:defRPr>
              </a:lvl1pPr>
            </a:lstStyle>
            <a:p>
              <a:pPr/>
              <a:r>
                <a:t>認知</a:t>
              </a:r>
            </a:p>
          </p:txBody>
        </p:sp>
        <p:sp>
          <p:nvSpPr>
            <p:cNvPr id="504" name="導入・運用"/>
            <p:cNvSpPr txBox="1"/>
            <p:nvPr/>
          </p:nvSpPr>
          <p:spPr>
            <a:xfrm>
              <a:off x="8150226" y="476250"/>
              <a:ext cx="1104901"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1600">
                  <a:solidFill>
                    <a:srgbClr val="FFFFFF"/>
                  </a:solidFill>
                  <a:latin typeface="游ゴシック体 ボールド"/>
                  <a:ea typeface="游ゴシック体 ボールド"/>
                  <a:cs typeface="游ゴシック体 ボールド"/>
                  <a:sym typeface="游ゴシック体 ボールド"/>
                </a:defRPr>
              </a:lvl1pPr>
            </a:lstStyle>
            <a:p>
              <a:pPr/>
              <a:r>
                <a:t>導入・運用</a:t>
              </a:r>
            </a:p>
          </p:txBody>
        </p:sp>
        <p:sp>
          <p:nvSpPr>
            <p:cNvPr id="505" name="情報収集"/>
            <p:cNvSpPr txBox="1"/>
            <p:nvPr/>
          </p:nvSpPr>
          <p:spPr>
            <a:xfrm>
              <a:off x="3460425" y="476250"/>
              <a:ext cx="901701"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l">
                <a:defRPr sz="1600">
                  <a:solidFill>
                    <a:srgbClr val="FFFFFF"/>
                  </a:solidFill>
                  <a:latin typeface="游ゴシック体 ボールド"/>
                  <a:ea typeface="游ゴシック体 ボールド"/>
                  <a:cs typeface="游ゴシック体 ボールド"/>
                  <a:sym typeface="游ゴシック体 ボールド"/>
                </a:defRPr>
              </a:lvl1pPr>
            </a:lstStyle>
            <a:p>
              <a:pPr/>
              <a:r>
                <a:t>情報収集</a:t>
              </a:r>
            </a:p>
          </p:txBody>
        </p:sp>
        <p:sp>
          <p:nvSpPr>
            <p:cNvPr id="506" name="検討"/>
            <p:cNvSpPr txBox="1"/>
            <p:nvPr/>
          </p:nvSpPr>
          <p:spPr>
            <a:xfrm>
              <a:off x="6062195" y="476250"/>
              <a:ext cx="495301"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l">
                <a:defRPr sz="1600">
                  <a:solidFill>
                    <a:srgbClr val="FFFFFF"/>
                  </a:solidFill>
                  <a:latin typeface="游ゴシック体 ボールド"/>
                  <a:ea typeface="游ゴシック体 ボールド"/>
                  <a:cs typeface="游ゴシック体 ボールド"/>
                  <a:sym typeface="游ゴシック体 ボールド"/>
                </a:defRPr>
              </a:lvl1pPr>
            </a:lstStyle>
            <a:p>
              <a:pPr/>
              <a:r>
                <a:t>検討</a:t>
              </a:r>
            </a:p>
          </p:txBody>
        </p:sp>
      </p:grpSp>
      <p:sp>
        <p:nvSpPr>
          <p:cNvPr id="508" name="顧客の購買フェーズを前に進めるためのコンテンツ"/>
          <p:cNvSpPr txBox="1"/>
          <p:nvPr/>
        </p:nvSpPr>
        <p:spPr>
          <a:xfrm>
            <a:off x="1194308" y="647068"/>
            <a:ext cx="10616185"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latin typeface="游ゴシック体 ボールド"/>
                <a:ea typeface="游ゴシック体 ボールド"/>
                <a:cs typeface="游ゴシック体 ボールド"/>
                <a:sym typeface="游ゴシック体 ボールド"/>
              </a:defRPr>
            </a:lvl1pPr>
          </a:lstStyle>
          <a:p>
            <a:pPr/>
            <a:r>
              <a:t>顧客の購買フェーズを前に進めるためのコンテンツ</a:t>
            </a:r>
          </a:p>
        </p:txBody>
      </p:sp>
      <p:sp>
        <p:nvSpPr>
          <p:cNvPr id="509" name="線"/>
          <p:cNvSpPr/>
          <p:nvPr/>
        </p:nvSpPr>
        <p:spPr>
          <a:xfrm>
            <a:off x="6112280" y="1591733"/>
            <a:ext cx="780240" cy="1"/>
          </a:xfrm>
          <a:prstGeom prst="line">
            <a:avLst/>
          </a:prstGeom>
          <a:ln w="635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510" name="コールアウト"/>
          <p:cNvSpPr/>
          <p:nvPr/>
        </p:nvSpPr>
        <p:spPr>
          <a:xfrm>
            <a:off x="2279795" y="3403892"/>
            <a:ext cx="1881585" cy="12934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29" y="0"/>
                </a:moveTo>
                <a:cubicBezTo>
                  <a:pt x="326" y="0"/>
                  <a:pt x="0" y="475"/>
                  <a:pt x="0" y="1060"/>
                </a:cubicBezTo>
                <a:lnTo>
                  <a:pt x="0" y="15244"/>
                </a:lnTo>
                <a:cubicBezTo>
                  <a:pt x="0" y="15830"/>
                  <a:pt x="326" y="16304"/>
                  <a:pt x="729" y="16304"/>
                </a:cubicBezTo>
                <a:lnTo>
                  <a:pt x="8096" y="16304"/>
                </a:lnTo>
                <a:lnTo>
                  <a:pt x="9554" y="21600"/>
                </a:lnTo>
                <a:lnTo>
                  <a:pt x="11012" y="16304"/>
                </a:lnTo>
                <a:lnTo>
                  <a:pt x="20871" y="16304"/>
                </a:lnTo>
                <a:cubicBezTo>
                  <a:pt x="21274" y="16304"/>
                  <a:pt x="21600" y="15830"/>
                  <a:pt x="21600" y="15244"/>
                </a:cubicBezTo>
                <a:lnTo>
                  <a:pt x="21600" y="1060"/>
                </a:lnTo>
                <a:cubicBezTo>
                  <a:pt x="21600" y="475"/>
                  <a:pt x="21274" y="0"/>
                  <a:pt x="20871" y="0"/>
                </a:cubicBezTo>
                <a:lnTo>
                  <a:pt x="729" y="0"/>
                </a:lnTo>
                <a:close/>
              </a:path>
            </a:pathLst>
          </a:custGeom>
          <a:solidFill>
            <a:srgbClr val="EDEFEF"/>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pic>
        <p:nvPicPr>
          <p:cNvPr id="511" name="Group 3.png" descr="Group 3.png"/>
          <p:cNvPicPr>
            <a:picLocks noChangeAspect="1"/>
          </p:cNvPicPr>
          <p:nvPr/>
        </p:nvPicPr>
        <p:blipFill>
          <a:blip r:embed="rId2">
            <a:extLst/>
          </a:blip>
          <a:stretch>
            <a:fillRect/>
          </a:stretch>
        </p:blipFill>
        <p:spPr>
          <a:xfrm>
            <a:off x="2776808" y="4855826"/>
            <a:ext cx="887559" cy="1468204"/>
          </a:xfrm>
          <a:prstGeom prst="rect">
            <a:avLst/>
          </a:prstGeom>
          <a:ln w="12700">
            <a:miter lim="400000"/>
          </a:ln>
        </p:spPr>
      </p:pic>
      <p:sp>
        <p:nvSpPr>
          <p:cNvPr id="512" name="コールアウト"/>
          <p:cNvSpPr/>
          <p:nvPr/>
        </p:nvSpPr>
        <p:spPr>
          <a:xfrm>
            <a:off x="4793522" y="3403892"/>
            <a:ext cx="1881585" cy="12934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29" y="0"/>
                </a:moveTo>
                <a:cubicBezTo>
                  <a:pt x="326" y="0"/>
                  <a:pt x="0" y="475"/>
                  <a:pt x="0" y="1060"/>
                </a:cubicBezTo>
                <a:lnTo>
                  <a:pt x="0" y="15244"/>
                </a:lnTo>
                <a:cubicBezTo>
                  <a:pt x="0" y="15830"/>
                  <a:pt x="326" y="16304"/>
                  <a:pt x="729" y="16304"/>
                </a:cubicBezTo>
                <a:lnTo>
                  <a:pt x="8096" y="16304"/>
                </a:lnTo>
                <a:lnTo>
                  <a:pt x="9554" y="21600"/>
                </a:lnTo>
                <a:lnTo>
                  <a:pt x="11012" y="16304"/>
                </a:lnTo>
                <a:lnTo>
                  <a:pt x="20871" y="16304"/>
                </a:lnTo>
                <a:cubicBezTo>
                  <a:pt x="21274" y="16304"/>
                  <a:pt x="21600" y="15830"/>
                  <a:pt x="21600" y="15244"/>
                </a:cubicBezTo>
                <a:lnTo>
                  <a:pt x="21600" y="1060"/>
                </a:lnTo>
                <a:cubicBezTo>
                  <a:pt x="21600" y="475"/>
                  <a:pt x="21274" y="0"/>
                  <a:pt x="20871" y="0"/>
                </a:cubicBezTo>
                <a:lnTo>
                  <a:pt x="729" y="0"/>
                </a:lnTo>
                <a:close/>
              </a:path>
            </a:pathLst>
          </a:custGeom>
          <a:solidFill>
            <a:srgbClr val="EDEFEF"/>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513" name="コールアウト"/>
          <p:cNvSpPr/>
          <p:nvPr/>
        </p:nvSpPr>
        <p:spPr>
          <a:xfrm>
            <a:off x="7295701" y="3403892"/>
            <a:ext cx="1881585" cy="12934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29" y="0"/>
                </a:moveTo>
                <a:cubicBezTo>
                  <a:pt x="326" y="0"/>
                  <a:pt x="0" y="475"/>
                  <a:pt x="0" y="1060"/>
                </a:cubicBezTo>
                <a:lnTo>
                  <a:pt x="0" y="15244"/>
                </a:lnTo>
                <a:cubicBezTo>
                  <a:pt x="0" y="15830"/>
                  <a:pt x="326" y="16304"/>
                  <a:pt x="729" y="16304"/>
                </a:cubicBezTo>
                <a:lnTo>
                  <a:pt x="8096" y="16304"/>
                </a:lnTo>
                <a:lnTo>
                  <a:pt x="9554" y="21600"/>
                </a:lnTo>
                <a:lnTo>
                  <a:pt x="11012" y="16304"/>
                </a:lnTo>
                <a:lnTo>
                  <a:pt x="20871" y="16304"/>
                </a:lnTo>
                <a:cubicBezTo>
                  <a:pt x="21274" y="16304"/>
                  <a:pt x="21600" y="15830"/>
                  <a:pt x="21600" y="15244"/>
                </a:cubicBezTo>
                <a:lnTo>
                  <a:pt x="21600" y="1060"/>
                </a:lnTo>
                <a:cubicBezTo>
                  <a:pt x="21600" y="475"/>
                  <a:pt x="21274" y="0"/>
                  <a:pt x="20871" y="0"/>
                </a:cubicBezTo>
                <a:lnTo>
                  <a:pt x="729" y="0"/>
                </a:lnTo>
                <a:close/>
              </a:path>
            </a:pathLst>
          </a:custGeom>
          <a:solidFill>
            <a:srgbClr val="EDEFEF"/>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514" name="コールアウト"/>
          <p:cNvSpPr/>
          <p:nvPr/>
        </p:nvSpPr>
        <p:spPr>
          <a:xfrm>
            <a:off x="9797879" y="3403892"/>
            <a:ext cx="1881585" cy="12934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29" y="0"/>
                </a:moveTo>
                <a:cubicBezTo>
                  <a:pt x="326" y="0"/>
                  <a:pt x="0" y="475"/>
                  <a:pt x="0" y="1060"/>
                </a:cubicBezTo>
                <a:lnTo>
                  <a:pt x="0" y="15244"/>
                </a:lnTo>
                <a:cubicBezTo>
                  <a:pt x="0" y="15830"/>
                  <a:pt x="326" y="16304"/>
                  <a:pt x="729" y="16304"/>
                </a:cubicBezTo>
                <a:lnTo>
                  <a:pt x="8096" y="16304"/>
                </a:lnTo>
                <a:lnTo>
                  <a:pt x="9554" y="21600"/>
                </a:lnTo>
                <a:lnTo>
                  <a:pt x="11012" y="16304"/>
                </a:lnTo>
                <a:lnTo>
                  <a:pt x="20871" y="16304"/>
                </a:lnTo>
                <a:cubicBezTo>
                  <a:pt x="21274" y="16304"/>
                  <a:pt x="21600" y="15830"/>
                  <a:pt x="21600" y="15244"/>
                </a:cubicBezTo>
                <a:lnTo>
                  <a:pt x="21600" y="1060"/>
                </a:lnTo>
                <a:cubicBezTo>
                  <a:pt x="21600" y="475"/>
                  <a:pt x="21274" y="0"/>
                  <a:pt x="20871" y="0"/>
                </a:cubicBezTo>
                <a:lnTo>
                  <a:pt x="729" y="0"/>
                </a:lnTo>
                <a:close/>
              </a:path>
            </a:pathLst>
          </a:custGeom>
          <a:solidFill>
            <a:srgbClr val="EDEFEF"/>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pic>
        <p:nvPicPr>
          <p:cNvPr id="515" name="Group 2.png" descr="Group 2.png"/>
          <p:cNvPicPr>
            <a:picLocks noChangeAspect="1"/>
          </p:cNvPicPr>
          <p:nvPr/>
        </p:nvPicPr>
        <p:blipFill>
          <a:blip r:embed="rId3">
            <a:extLst/>
          </a:blip>
          <a:stretch>
            <a:fillRect/>
          </a:stretch>
        </p:blipFill>
        <p:spPr>
          <a:xfrm>
            <a:off x="7898589" y="4855826"/>
            <a:ext cx="446653" cy="1468204"/>
          </a:xfrm>
          <a:prstGeom prst="rect">
            <a:avLst/>
          </a:prstGeom>
          <a:ln w="12700">
            <a:miter lim="400000"/>
          </a:ln>
        </p:spPr>
      </p:pic>
      <p:pic>
        <p:nvPicPr>
          <p:cNvPr id="516" name="Group 5.png" descr="Group 5.png"/>
          <p:cNvPicPr>
            <a:picLocks noChangeAspect="1"/>
          </p:cNvPicPr>
          <p:nvPr/>
        </p:nvPicPr>
        <p:blipFill>
          <a:blip r:embed="rId4">
            <a:extLst/>
          </a:blip>
          <a:stretch>
            <a:fillRect/>
          </a:stretch>
        </p:blipFill>
        <p:spPr>
          <a:xfrm>
            <a:off x="10494534" y="4859677"/>
            <a:ext cx="488275" cy="1460501"/>
          </a:xfrm>
          <a:prstGeom prst="rect">
            <a:avLst/>
          </a:prstGeom>
          <a:ln w="12700">
            <a:miter lim="400000"/>
          </a:ln>
        </p:spPr>
      </p:pic>
      <p:pic>
        <p:nvPicPr>
          <p:cNvPr id="517" name="Group 6.png" descr="Group 6.png"/>
          <p:cNvPicPr>
            <a:picLocks noChangeAspect="1"/>
          </p:cNvPicPr>
          <p:nvPr/>
        </p:nvPicPr>
        <p:blipFill>
          <a:blip r:embed="rId5">
            <a:extLst/>
          </a:blip>
          <a:stretch>
            <a:fillRect/>
          </a:stretch>
        </p:blipFill>
        <p:spPr>
          <a:xfrm>
            <a:off x="5268983" y="4911982"/>
            <a:ext cx="887598" cy="1460501"/>
          </a:xfrm>
          <a:prstGeom prst="rect">
            <a:avLst/>
          </a:prstGeom>
          <a:ln w="12700">
            <a:miter lim="400000"/>
          </a:ln>
        </p:spPr>
      </p:pic>
      <p:sp>
        <p:nvSpPr>
          <p:cNvPr id="518" name="なんか面白そうだな。うちでも使えるかな・・・"/>
          <p:cNvSpPr txBox="1"/>
          <p:nvPr/>
        </p:nvSpPr>
        <p:spPr>
          <a:xfrm>
            <a:off x="2427900" y="3530586"/>
            <a:ext cx="1585375"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defRPr sz="1200">
                <a:latin typeface="游ゴシック体 ボールド"/>
                <a:ea typeface="游ゴシック体 ボールド"/>
                <a:cs typeface="游ゴシック体 ボールド"/>
                <a:sym typeface="游ゴシック体 ボールド"/>
              </a:defRPr>
            </a:lvl1pPr>
          </a:lstStyle>
          <a:p>
            <a:pPr/>
            <a:r>
              <a:t>なんか面白そうだな。うちでも使えるかな・・・</a:t>
            </a:r>
          </a:p>
        </p:txBody>
      </p:sp>
      <p:sp>
        <p:nvSpPr>
          <p:cNvPr id="519" name="使いこなせるか…"/>
          <p:cNvSpPr txBox="1"/>
          <p:nvPr/>
        </p:nvSpPr>
        <p:spPr>
          <a:xfrm>
            <a:off x="4935852" y="3632186"/>
            <a:ext cx="1585376" cy="48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1200">
                <a:latin typeface="游ゴシック体 ボールド"/>
                <a:ea typeface="游ゴシック体 ボールド"/>
                <a:cs typeface="游ゴシック体 ボールド"/>
                <a:sym typeface="游ゴシック体 ボールド"/>
              </a:defRPr>
            </a:pPr>
            <a:r>
              <a:t>使いこなせるか</a:t>
            </a:r>
          </a:p>
          <a:p>
            <a:pPr algn="l">
              <a:defRPr sz="1200">
                <a:latin typeface="游ゴシック体 ボールド"/>
                <a:ea typeface="游ゴシック体 ボールド"/>
                <a:cs typeface="游ゴシック体 ボールド"/>
                <a:sym typeface="游ゴシック体 ボールド"/>
              </a:defRPr>
            </a:pPr>
            <a:r>
              <a:t>不安・・・</a:t>
            </a:r>
          </a:p>
        </p:txBody>
      </p:sp>
      <p:sp>
        <p:nvSpPr>
          <p:cNvPr id="520" name="費用対効果にうるさい上司に説明が必要・・・。"/>
          <p:cNvSpPr txBox="1"/>
          <p:nvPr/>
        </p:nvSpPr>
        <p:spPr>
          <a:xfrm>
            <a:off x="7443806" y="3517886"/>
            <a:ext cx="1585375"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defRPr sz="1200">
                <a:latin typeface="游ゴシック体 ボールド"/>
                <a:ea typeface="游ゴシック体 ボールド"/>
                <a:cs typeface="游ゴシック体 ボールド"/>
                <a:sym typeface="游ゴシック体 ボールド"/>
              </a:defRPr>
            </a:lvl1pPr>
          </a:lstStyle>
          <a:p>
            <a:pPr/>
            <a:r>
              <a:t>費用対効果にうるさい上司に説明が必要・・・。</a:t>
            </a:r>
          </a:p>
        </p:txBody>
      </p:sp>
      <p:sp>
        <p:nvSpPr>
          <p:cNvPr id="521" name="どんなふうに設定すればいいかわからない・・・"/>
          <p:cNvSpPr txBox="1"/>
          <p:nvPr/>
        </p:nvSpPr>
        <p:spPr>
          <a:xfrm>
            <a:off x="9951759" y="3530586"/>
            <a:ext cx="1585375"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defRPr sz="1200">
                <a:latin typeface="游ゴシック体 ボールド"/>
                <a:ea typeface="游ゴシック体 ボールド"/>
                <a:cs typeface="游ゴシック体 ボールド"/>
                <a:sym typeface="游ゴシック体 ボールド"/>
              </a:defRPr>
            </a:lvl1pPr>
          </a:lstStyle>
          <a:p>
            <a:pPr/>
            <a:r>
              <a:t>どんなふうに設定すればいいかわからない・・・</a:t>
            </a:r>
          </a:p>
        </p:txBody>
      </p:sp>
      <p:sp>
        <p:nvSpPr>
          <p:cNvPr id="522" name="購買…"/>
          <p:cNvSpPr txBox="1"/>
          <p:nvPr/>
        </p:nvSpPr>
        <p:spPr>
          <a:xfrm>
            <a:off x="770187" y="2497679"/>
            <a:ext cx="1003301" cy="48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1200">
                <a:latin typeface="游ゴシック体 ボールド"/>
                <a:ea typeface="游ゴシック体 ボールド"/>
                <a:cs typeface="游ゴシック体 ボールド"/>
                <a:sym typeface="游ゴシック体 ボールド"/>
              </a:defRPr>
            </a:pPr>
            <a:r>
              <a:t>購買</a:t>
            </a:r>
          </a:p>
          <a:p>
            <a:pPr>
              <a:defRPr sz="1200">
                <a:latin typeface="游ゴシック体 ボールド"/>
                <a:ea typeface="游ゴシック体 ボールド"/>
                <a:cs typeface="游ゴシック体 ボールド"/>
                <a:sym typeface="游ゴシック体 ボールド"/>
              </a:defRPr>
            </a:pPr>
            <a:r>
              <a:t>フェーズ</a:t>
            </a:r>
          </a:p>
        </p:txBody>
      </p:sp>
      <p:sp>
        <p:nvSpPr>
          <p:cNvPr id="523" name="顧客の…"/>
          <p:cNvSpPr txBox="1"/>
          <p:nvPr/>
        </p:nvSpPr>
        <p:spPr>
          <a:xfrm>
            <a:off x="756350" y="4646887"/>
            <a:ext cx="1003301" cy="48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1200">
                <a:latin typeface="游ゴシック体 ボールド"/>
                <a:ea typeface="游ゴシック体 ボールド"/>
                <a:cs typeface="游ゴシック体 ボールド"/>
                <a:sym typeface="游ゴシック体 ボールド"/>
              </a:defRPr>
            </a:pPr>
            <a:r>
              <a:t>顧客の</a:t>
            </a:r>
          </a:p>
          <a:p>
            <a:pPr>
              <a:defRPr sz="1200">
                <a:latin typeface="游ゴシック体 ボールド"/>
                <a:ea typeface="游ゴシック体 ボールド"/>
                <a:cs typeface="游ゴシック体 ボールド"/>
                <a:sym typeface="游ゴシック体 ボールド"/>
              </a:defRPr>
            </a:pPr>
            <a:r>
              <a:t>心の声</a:t>
            </a:r>
          </a:p>
        </p:txBody>
      </p:sp>
      <p:sp>
        <p:nvSpPr>
          <p:cNvPr id="524" name="角丸四角形"/>
          <p:cNvSpPr/>
          <p:nvPr/>
        </p:nvSpPr>
        <p:spPr>
          <a:xfrm>
            <a:off x="1966265" y="6609183"/>
            <a:ext cx="10054404" cy="1468205"/>
          </a:xfrm>
          <a:prstGeom prst="roundRect">
            <a:avLst>
              <a:gd name="adj" fmla="val 10068"/>
            </a:avLst>
          </a:prstGeom>
          <a:solidFill>
            <a:srgbClr val="D64278">
              <a:alpha val="32543"/>
            </a:srgbClr>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525" name="顧客の購買プロセスの中で、魅力を伝える、懸念点に答える、背中を押す、認識の違いを正す、説明しやすくする。"/>
          <p:cNvSpPr txBox="1"/>
          <p:nvPr/>
        </p:nvSpPr>
        <p:spPr>
          <a:xfrm>
            <a:off x="2220443" y="6974985"/>
            <a:ext cx="9546047" cy="736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defRPr sz="2000">
                <a:solidFill>
                  <a:srgbClr val="D64278"/>
                </a:solidFill>
                <a:latin typeface="游ゴシック体 ボールド"/>
                <a:ea typeface="游ゴシック体 ボールド"/>
                <a:cs typeface="游ゴシック体 ボールド"/>
                <a:sym typeface="游ゴシック体 ボールド"/>
              </a:defRPr>
            </a:lvl1pPr>
          </a:lstStyle>
          <a:p>
            <a:pPr/>
            <a:r>
              <a:t>顧客の購買プロセスの中で、魅力を伝える、懸念点に答える、背中を押す、認識の違いを正す、説明しやすくする。</a:t>
            </a:r>
          </a:p>
        </p:txBody>
      </p:sp>
      <p:sp>
        <p:nvSpPr>
          <p:cNvPr id="526" name="コンテンツの役割"/>
          <p:cNvSpPr txBox="1"/>
          <p:nvPr/>
        </p:nvSpPr>
        <p:spPr>
          <a:xfrm>
            <a:off x="744787" y="7101985"/>
            <a:ext cx="1003301" cy="48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1200">
                <a:latin typeface="游ゴシック体 ボールド"/>
                <a:ea typeface="游ゴシック体 ボールド"/>
                <a:cs typeface="游ゴシック体 ボールド"/>
                <a:sym typeface="游ゴシック体 ボールド"/>
              </a:defRPr>
            </a:lvl1pPr>
          </a:lstStyle>
          <a:p>
            <a:pPr/>
            <a:r>
              <a:t>コンテンツの役割</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8"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29" name="角丸四角形"/>
          <p:cNvSpPr/>
          <p:nvPr/>
        </p:nvSpPr>
        <p:spPr>
          <a:xfrm>
            <a:off x="689556" y="8103636"/>
            <a:ext cx="1113763" cy="711201"/>
          </a:xfrm>
          <a:prstGeom prst="roundRect">
            <a:avLst>
              <a:gd name="adj" fmla="val 10068"/>
            </a:avLst>
          </a:prstGeom>
          <a:solidFill>
            <a:srgbClr val="7EC8C7">
              <a:alpha val="66093"/>
            </a:srgbClr>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530" name="角丸四角形"/>
          <p:cNvSpPr/>
          <p:nvPr/>
        </p:nvSpPr>
        <p:spPr>
          <a:xfrm>
            <a:off x="689556" y="4507398"/>
            <a:ext cx="1113763" cy="711201"/>
          </a:xfrm>
          <a:prstGeom prst="roundRect">
            <a:avLst>
              <a:gd name="adj" fmla="val 10068"/>
            </a:avLst>
          </a:prstGeom>
          <a:solidFill>
            <a:srgbClr val="7EC8C7">
              <a:alpha val="66093"/>
            </a:srgbClr>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531" name="角丸四角形"/>
          <p:cNvSpPr/>
          <p:nvPr/>
        </p:nvSpPr>
        <p:spPr>
          <a:xfrm>
            <a:off x="714956" y="2383379"/>
            <a:ext cx="1113763" cy="711201"/>
          </a:xfrm>
          <a:prstGeom prst="roundRect">
            <a:avLst>
              <a:gd name="adj" fmla="val 10068"/>
            </a:avLst>
          </a:prstGeom>
          <a:solidFill>
            <a:srgbClr val="7EC8C7">
              <a:alpha val="66093"/>
            </a:srgbClr>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532" name="角丸四角形"/>
          <p:cNvSpPr/>
          <p:nvPr/>
        </p:nvSpPr>
        <p:spPr>
          <a:xfrm>
            <a:off x="714956" y="6745716"/>
            <a:ext cx="1113763" cy="711201"/>
          </a:xfrm>
          <a:prstGeom prst="roundRect">
            <a:avLst>
              <a:gd name="adj" fmla="val 10068"/>
            </a:avLst>
          </a:prstGeom>
          <a:solidFill>
            <a:srgbClr val="7EC8C7">
              <a:alpha val="66093"/>
            </a:srgbClr>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grpSp>
        <p:nvGrpSpPr>
          <p:cNvPr id="546" name="グループ"/>
          <p:cNvGrpSpPr/>
          <p:nvPr/>
        </p:nvGrpSpPr>
        <p:grpSpPr>
          <a:xfrm>
            <a:off x="1972417" y="2002379"/>
            <a:ext cx="10042100" cy="1231901"/>
            <a:chOff x="0" y="0"/>
            <a:chExt cx="10042099" cy="1231900"/>
          </a:xfrm>
        </p:grpSpPr>
        <p:sp>
          <p:nvSpPr>
            <p:cNvPr id="533" name="四角形"/>
            <p:cNvSpPr/>
            <p:nvPr/>
          </p:nvSpPr>
          <p:spPr>
            <a:xfrm>
              <a:off x="7363253" y="58390"/>
              <a:ext cx="2678847" cy="1115120"/>
            </a:xfrm>
            <a:prstGeom prst="rect">
              <a:avLst/>
            </a:prstGeom>
            <a:solidFill>
              <a:srgbClr val="D64278"/>
            </a:solidFill>
            <a:ln w="12700" cap="flat">
              <a:no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grpSp>
          <p:nvGrpSpPr>
            <p:cNvPr id="536" name="グループ"/>
            <p:cNvGrpSpPr/>
            <p:nvPr/>
          </p:nvGrpSpPr>
          <p:grpSpPr>
            <a:xfrm>
              <a:off x="4892350" y="0"/>
              <a:ext cx="2942231" cy="1231901"/>
              <a:chOff x="0" y="0"/>
              <a:chExt cx="2942229" cy="1231900"/>
            </a:xfrm>
          </p:grpSpPr>
          <p:sp>
            <p:nvSpPr>
              <p:cNvPr id="534" name="三角形"/>
              <p:cNvSpPr/>
              <p:nvPr/>
            </p:nvSpPr>
            <p:spPr>
              <a:xfrm flipH="1" rot="5400000">
                <a:off x="2032021" y="321691"/>
                <a:ext cx="1231901" cy="5885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D64278"/>
              </a:solidFill>
              <a:ln w="50800" cap="flat">
                <a:solidFill>
                  <a:srgbClr val="FFFFFF"/>
                </a:solidFill>
                <a:prstDash val="solid"/>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535" name="四角形"/>
              <p:cNvSpPr/>
              <p:nvPr/>
            </p:nvSpPr>
            <p:spPr>
              <a:xfrm>
                <a:off x="0" y="58390"/>
                <a:ext cx="2388490" cy="1115120"/>
              </a:xfrm>
              <a:prstGeom prst="rect">
                <a:avLst/>
              </a:prstGeom>
              <a:solidFill>
                <a:srgbClr val="D64278"/>
              </a:solidFill>
              <a:ln w="12700" cap="flat">
                <a:no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grpSp>
        <p:grpSp>
          <p:nvGrpSpPr>
            <p:cNvPr id="539" name="グループ"/>
            <p:cNvGrpSpPr/>
            <p:nvPr/>
          </p:nvGrpSpPr>
          <p:grpSpPr>
            <a:xfrm>
              <a:off x="2446175" y="0"/>
              <a:ext cx="2942230" cy="1231901"/>
              <a:chOff x="0" y="0"/>
              <a:chExt cx="2942229" cy="1231900"/>
            </a:xfrm>
          </p:grpSpPr>
          <p:sp>
            <p:nvSpPr>
              <p:cNvPr id="537" name="三角形"/>
              <p:cNvSpPr/>
              <p:nvPr/>
            </p:nvSpPr>
            <p:spPr>
              <a:xfrm flipH="1" rot="5400000">
                <a:off x="2032021" y="321691"/>
                <a:ext cx="1231901" cy="5885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D64278"/>
              </a:solidFill>
              <a:ln w="50800" cap="flat">
                <a:solidFill>
                  <a:srgbClr val="FFFFFF"/>
                </a:solidFill>
                <a:prstDash val="solid"/>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538" name="四角形"/>
              <p:cNvSpPr/>
              <p:nvPr/>
            </p:nvSpPr>
            <p:spPr>
              <a:xfrm>
                <a:off x="0" y="58390"/>
                <a:ext cx="2388490" cy="1115120"/>
              </a:xfrm>
              <a:prstGeom prst="rect">
                <a:avLst/>
              </a:prstGeom>
              <a:solidFill>
                <a:srgbClr val="D64278"/>
              </a:solidFill>
              <a:ln w="12700" cap="flat">
                <a:no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grpSp>
        <p:sp>
          <p:nvSpPr>
            <p:cNvPr id="540" name="三角形"/>
            <p:cNvSpPr/>
            <p:nvPr/>
          </p:nvSpPr>
          <p:spPr>
            <a:xfrm flipH="1" rot="5400000">
              <a:off x="2032021" y="321691"/>
              <a:ext cx="1231901" cy="5885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D64278"/>
            </a:solidFill>
            <a:ln w="50800" cap="flat">
              <a:solidFill>
                <a:srgbClr val="FFFFFF"/>
              </a:solidFill>
              <a:prstDash val="solid"/>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541" name="四角形"/>
            <p:cNvSpPr/>
            <p:nvPr/>
          </p:nvSpPr>
          <p:spPr>
            <a:xfrm>
              <a:off x="0" y="58390"/>
              <a:ext cx="2388490" cy="1115120"/>
            </a:xfrm>
            <a:prstGeom prst="rect">
              <a:avLst/>
            </a:prstGeom>
            <a:solidFill>
              <a:srgbClr val="D64278"/>
            </a:solidFill>
            <a:ln w="12700" cap="flat">
              <a:no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542" name="認知"/>
            <p:cNvSpPr txBox="1"/>
            <p:nvPr/>
          </p:nvSpPr>
          <p:spPr>
            <a:xfrm>
              <a:off x="946594" y="476250"/>
              <a:ext cx="495301"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l">
                <a:defRPr sz="1600">
                  <a:solidFill>
                    <a:srgbClr val="FFFFFF"/>
                  </a:solidFill>
                  <a:latin typeface="游ゴシック体 ボールド"/>
                  <a:ea typeface="游ゴシック体 ボールド"/>
                  <a:cs typeface="游ゴシック体 ボールド"/>
                  <a:sym typeface="游ゴシック体 ボールド"/>
                </a:defRPr>
              </a:lvl1pPr>
            </a:lstStyle>
            <a:p>
              <a:pPr/>
              <a:r>
                <a:t>認知</a:t>
              </a:r>
            </a:p>
          </p:txBody>
        </p:sp>
        <p:sp>
          <p:nvSpPr>
            <p:cNvPr id="543" name="導入・運用"/>
            <p:cNvSpPr txBox="1"/>
            <p:nvPr/>
          </p:nvSpPr>
          <p:spPr>
            <a:xfrm>
              <a:off x="8150226" y="476250"/>
              <a:ext cx="1104901"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1600">
                  <a:solidFill>
                    <a:srgbClr val="FFFFFF"/>
                  </a:solidFill>
                  <a:latin typeface="游ゴシック体 ボールド"/>
                  <a:ea typeface="游ゴシック体 ボールド"/>
                  <a:cs typeface="游ゴシック体 ボールド"/>
                  <a:sym typeface="游ゴシック体 ボールド"/>
                </a:defRPr>
              </a:lvl1pPr>
            </a:lstStyle>
            <a:p>
              <a:pPr/>
              <a:r>
                <a:t>導入・運用</a:t>
              </a:r>
            </a:p>
          </p:txBody>
        </p:sp>
        <p:sp>
          <p:nvSpPr>
            <p:cNvPr id="544" name="情報収集"/>
            <p:cNvSpPr txBox="1"/>
            <p:nvPr/>
          </p:nvSpPr>
          <p:spPr>
            <a:xfrm>
              <a:off x="3460425" y="476250"/>
              <a:ext cx="901701"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l">
                <a:defRPr sz="1600">
                  <a:solidFill>
                    <a:srgbClr val="FFFFFF"/>
                  </a:solidFill>
                  <a:latin typeface="游ゴシック体 ボールド"/>
                  <a:ea typeface="游ゴシック体 ボールド"/>
                  <a:cs typeface="游ゴシック体 ボールド"/>
                  <a:sym typeface="游ゴシック体 ボールド"/>
                </a:defRPr>
              </a:lvl1pPr>
            </a:lstStyle>
            <a:p>
              <a:pPr/>
              <a:r>
                <a:t>情報収集</a:t>
              </a:r>
            </a:p>
          </p:txBody>
        </p:sp>
        <p:sp>
          <p:nvSpPr>
            <p:cNvPr id="545" name="検討"/>
            <p:cNvSpPr txBox="1"/>
            <p:nvPr/>
          </p:nvSpPr>
          <p:spPr>
            <a:xfrm>
              <a:off x="6062195" y="476250"/>
              <a:ext cx="495301"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l">
                <a:defRPr sz="1600">
                  <a:solidFill>
                    <a:srgbClr val="FFFFFF"/>
                  </a:solidFill>
                  <a:latin typeface="游ゴシック体 ボールド"/>
                  <a:ea typeface="游ゴシック体 ボールド"/>
                  <a:cs typeface="游ゴシック体 ボールド"/>
                  <a:sym typeface="游ゴシック体 ボールド"/>
                </a:defRPr>
              </a:lvl1pPr>
            </a:lstStyle>
            <a:p>
              <a:pPr/>
              <a:r>
                <a:t>検討</a:t>
              </a:r>
            </a:p>
          </p:txBody>
        </p:sp>
      </p:grpSp>
      <p:sp>
        <p:nvSpPr>
          <p:cNvPr id="547" name="顧客の購買フェーズを前に進めるためのコンテンツ"/>
          <p:cNvSpPr txBox="1"/>
          <p:nvPr/>
        </p:nvSpPr>
        <p:spPr>
          <a:xfrm>
            <a:off x="1194308" y="647068"/>
            <a:ext cx="10616185"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latin typeface="游ゴシック体 ボールド"/>
                <a:ea typeface="游ゴシック体 ボールド"/>
                <a:cs typeface="游ゴシック体 ボールド"/>
                <a:sym typeface="游ゴシック体 ボールド"/>
              </a:defRPr>
            </a:lvl1pPr>
          </a:lstStyle>
          <a:p>
            <a:pPr/>
            <a:r>
              <a:t>顧客の購買フェーズを前に進めるためのコンテンツ</a:t>
            </a:r>
          </a:p>
        </p:txBody>
      </p:sp>
      <p:sp>
        <p:nvSpPr>
          <p:cNvPr id="548" name="線"/>
          <p:cNvSpPr/>
          <p:nvPr/>
        </p:nvSpPr>
        <p:spPr>
          <a:xfrm>
            <a:off x="6112280" y="1591733"/>
            <a:ext cx="780240" cy="1"/>
          </a:xfrm>
          <a:prstGeom prst="line">
            <a:avLst/>
          </a:prstGeom>
          <a:ln w="635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549" name="コールアウト"/>
          <p:cNvSpPr/>
          <p:nvPr/>
        </p:nvSpPr>
        <p:spPr>
          <a:xfrm>
            <a:off x="2279795" y="3403892"/>
            <a:ext cx="1881585" cy="12934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29" y="0"/>
                </a:moveTo>
                <a:cubicBezTo>
                  <a:pt x="326" y="0"/>
                  <a:pt x="0" y="475"/>
                  <a:pt x="0" y="1060"/>
                </a:cubicBezTo>
                <a:lnTo>
                  <a:pt x="0" y="15244"/>
                </a:lnTo>
                <a:cubicBezTo>
                  <a:pt x="0" y="15830"/>
                  <a:pt x="326" y="16304"/>
                  <a:pt x="729" y="16304"/>
                </a:cubicBezTo>
                <a:lnTo>
                  <a:pt x="8096" y="16304"/>
                </a:lnTo>
                <a:lnTo>
                  <a:pt x="9554" y="21600"/>
                </a:lnTo>
                <a:lnTo>
                  <a:pt x="11012" y="16304"/>
                </a:lnTo>
                <a:lnTo>
                  <a:pt x="20871" y="16304"/>
                </a:lnTo>
                <a:cubicBezTo>
                  <a:pt x="21274" y="16304"/>
                  <a:pt x="21600" y="15830"/>
                  <a:pt x="21600" y="15244"/>
                </a:cubicBezTo>
                <a:lnTo>
                  <a:pt x="21600" y="1060"/>
                </a:lnTo>
                <a:cubicBezTo>
                  <a:pt x="21600" y="475"/>
                  <a:pt x="21274" y="0"/>
                  <a:pt x="20871" y="0"/>
                </a:cubicBezTo>
                <a:lnTo>
                  <a:pt x="729" y="0"/>
                </a:lnTo>
                <a:close/>
              </a:path>
            </a:pathLst>
          </a:custGeom>
          <a:solidFill>
            <a:srgbClr val="EDEFEF"/>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pic>
        <p:nvPicPr>
          <p:cNvPr id="550" name="Group 3.png" descr="Group 3.png"/>
          <p:cNvPicPr>
            <a:picLocks noChangeAspect="1"/>
          </p:cNvPicPr>
          <p:nvPr/>
        </p:nvPicPr>
        <p:blipFill>
          <a:blip r:embed="rId2">
            <a:extLst/>
          </a:blip>
          <a:stretch>
            <a:fillRect/>
          </a:stretch>
        </p:blipFill>
        <p:spPr>
          <a:xfrm>
            <a:off x="2776808" y="4855826"/>
            <a:ext cx="887559" cy="1468204"/>
          </a:xfrm>
          <a:prstGeom prst="rect">
            <a:avLst/>
          </a:prstGeom>
          <a:ln w="12700">
            <a:miter lim="400000"/>
          </a:ln>
        </p:spPr>
      </p:pic>
      <p:sp>
        <p:nvSpPr>
          <p:cNvPr id="551" name="コールアウト"/>
          <p:cNvSpPr/>
          <p:nvPr/>
        </p:nvSpPr>
        <p:spPr>
          <a:xfrm>
            <a:off x="4793522" y="3403892"/>
            <a:ext cx="1881585" cy="12934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29" y="0"/>
                </a:moveTo>
                <a:cubicBezTo>
                  <a:pt x="326" y="0"/>
                  <a:pt x="0" y="475"/>
                  <a:pt x="0" y="1060"/>
                </a:cubicBezTo>
                <a:lnTo>
                  <a:pt x="0" y="15244"/>
                </a:lnTo>
                <a:cubicBezTo>
                  <a:pt x="0" y="15830"/>
                  <a:pt x="326" y="16304"/>
                  <a:pt x="729" y="16304"/>
                </a:cubicBezTo>
                <a:lnTo>
                  <a:pt x="8096" y="16304"/>
                </a:lnTo>
                <a:lnTo>
                  <a:pt x="9554" y="21600"/>
                </a:lnTo>
                <a:lnTo>
                  <a:pt x="11012" y="16304"/>
                </a:lnTo>
                <a:lnTo>
                  <a:pt x="20871" y="16304"/>
                </a:lnTo>
                <a:cubicBezTo>
                  <a:pt x="21274" y="16304"/>
                  <a:pt x="21600" y="15830"/>
                  <a:pt x="21600" y="15244"/>
                </a:cubicBezTo>
                <a:lnTo>
                  <a:pt x="21600" y="1060"/>
                </a:lnTo>
                <a:cubicBezTo>
                  <a:pt x="21600" y="475"/>
                  <a:pt x="21274" y="0"/>
                  <a:pt x="20871" y="0"/>
                </a:cubicBezTo>
                <a:lnTo>
                  <a:pt x="729" y="0"/>
                </a:lnTo>
                <a:close/>
              </a:path>
            </a:pathLst>
          </a:custGeom>
          <a:solidFill>
            <a:srgbClr val="EDEFEF"/>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552" name="コールアウト"/>
          <p:cNvSpPr/>
          <p:nvPr/>
        </p:nvSpPr>
        <p:spPr>
          <a:xfrm>
            <a:off x="7295701" y="3403892"/>
            <a:ext cx="1881585" cy="12934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29" y="0"/>
                </a:moveTo>
                <a:cubicBezTo>
                  <a:pt x="326" y="0"/>
                  <a:pt x="0" y="475"/>
                  <a:pt x="0" y="1060"/>
                </a:cubicBezTo>
                <a:lnTo>
                  <a:pt x="0" y="15244"/>
                </a:lnTo>
                <a:cubicBezTo>
                  <a:pt x="0" y="15830"/>
                  <a:pt x="326" y="16304"/>
                  <a:pt x="729" y="16304"/>
                </a:cubicBezTo>
                <a:lnTo>
                  <a:pt x="8096" y="16304"/>
                </a:lnTo>
                <a:lnTo>
                  <a:pt x="9554" y="21600"/>
                </a:lnTo>
                <a:lnTo>
                  <a:pt x="11012" y="16304"/>
                </a:lnTo>
                <a:lnTo>
                  <a:pt x="20871" y="16304"/>
                </a:lnTo>
                <a:cubicBezTo>
                  <a:pt x="21274" y="16304"/>
                  <a:pt x="21600" y="15830"/>
                  <a:pt x="21600" y="15244"/>
                </a:cubicBezTo>
                <a:lnTo>
                  <a:pt x="21600" y="1060"/>
                </a:lnTo>
                <a:cubicBezTo>
                  <a:pt x="21600" y="475"/>
                  <a:pt x="21274" y="0"/>
                  <a:pt x="20871" y="0"/>
                </a:cubicBezTo>
                <a:lnTo>
                  <a:pt x="729" y="0"/>
                </a:lnTo>
                <a:close/>
              </a:path>
            </a:pathLst>
          </a:custGeom>
          <a:solidFill>
            <a:srgbClr val="EDEFEF"/>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553" name="コールアウト"/>
          <p:cNvSpPr/>
          <p:nvPr/>
        </p:nvSpPr>
        <p:spPr>
          <a:xfrm>
            <a:off x="9797879" y="3403892"/>
            <a:ext cx="1881585" cy="12934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29" y="0"/>
                </a:moveTo>
                <a:cubicBezTo>
                  <a:pt x="326" y="0"/>
                  <a:pt x="0" y="475"/>
                  <a:pt x="0" y="1060"/>
                </a:cubicBezTo>
                <a:lnTo>
                  <a:pt x="0" y="15244"/>
                </a:lnTo>
                <a:cubicBezTo>
                  <a:pt x="0" y="15830"/>
                  <a:pt x="326" y="16304"/>
                  <a:pt x="729" y="16304"/>
                </a:cubicBezTo>
                <a:lnTo>
                  <a:pt x="8096" y="16304"/>
                </a:lnTo>
                <a:lnTo>
                  <a:pt x="9554" y="21600"/>
                </a:lnTo>
                <a:lnTo>
                  <a:pt x="11012" y="16304"/>
                </a:lnTo>
                <a:lnTo>
                  <a:pt x="20871" y="16304"/>
                </a:lnTo>
                <a:cubicBezTo>
                  <a:pt x="21274" y="16304"/>
                  <a:pt x="21600" y="15830"/>
                  <a:pt x="21600" y="15244"/>
                </a:cubicBezTo>
                <a:lnTo>
                  <a:pt x="21600" y="1060"/>
                </a:lnTo>
                <a:cubicBezTo>
                  <a:pt x="21600" y="475"/>
                  <a:pt x="21274" y="0"/>
                  <a:pt x="20871" y="0"/>
                </a:cubicBezTo>
                <a:lnTo>
                  <a:pt x="729" y="0"/>
                </a:lnTo>
                <a:close/>
              </a:path>
            </a:pathLst>
          </a:custGeom>
          <a:solidFill>
            <a:srgbClr val="EDEFEF"/>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pic>
        <p:nvPicPr>
          <p:cNvPr id="554" name="Group 2.png" descr="Group 2.png"/>
          <p:cNvPicPr>
            <a:picLocks noChangeAspect="1"/>
          </p:cNvPicPr>
          <p:nvPr/>
        </p:nvPicPr>
        <p:blipFill>
          <a:blip r:embed="rId3">
            <a:extLst/>
          </a:blip>
          <a:stretch>
            <a:fillRect/>
          </a:stretch>
        </p:blipFill>
        <p:spPr>
          <a:xfrm>
            <a:off x="7898589" y="4855826"/>
            <a:ext cx="446653" cy="1468204"/>
          </a:xfrm>
          <a:prstGeom prst="rect">
            <a:avLst/>
          </a:prstGeom>
          <a:ln w="12700">
            <a:miter lim="400000"/>
          </a:ln>
        </p:spPr>
      </p:pic>
      <p:pic>
        <p:nvPicPr>
          <p:cNvPr id="555" name="Group 5.png" descr="Group 5.png"/>
          <p:cNvPicPr>
            <a:picLocks noChangeAspect="1"/>
          </p:cNvPicPr>
          <p:nvPr/>
        </p:nvPicPr>
        <p:blipFill>
          <a:blip r:embed="rId4">
            <a:extLst/>
          </a:blip>
          <a:stretch>
            <a:fillRect/>
          </a:stretch>
        </p:blipFill>
        <p:spPr>
          <a:xfrm>
            <a:off x="10494534" y="4859677"/>
            <a:ext cx="488275" cy="1460501"/>
          </a:xfrm>
          <a:prstGeom prst="rect">
            <a:avLst/>
          </a:prstGeom>
          <a:ln w="12700">
            <a:miter lim="400000"/>
          </a:ln>
        </p:spPr>
      </p:pic>
      <p:pic>
        <p:nvPicPr>
          <p:cNvPr id="556" name="Group 6.png" descr="Group 6.png"/>
          <p:cNvPicPr>
            <a:picLocks noChangeAspect="1"/>
          </p:cNvPicPr>
          <p:nvPr/>
        </p:nvPicPr>
        <p:blipFill>
          <a:blip r:embed="rId5">
            <a:extLst/>
          </a:blip>
          <a:stretch>
            <a:fillRect/>
          </a:stretch>
        </p:blipFill>
        <p:spPr>
          <a:xfrm>
            <a:off x="5268983" y="4911982"/>
            <a:ext cx="887598" cy="1460501"/>
          </a:xfrm>
          <a:prstGeom prst="rect">
            <a:avLst/>
          </a:prstGeom>
          <a:ln w="12700">
            <a:miter lim="400000"/>
          </a:ln>
        </p:spPr>
      </p:pic>
      <p:sp>
        <p:nvSpPr>
          <p:cNvPr id="557" name="なんか面白そうだな。うちでも使えるかな・・・"/>
          <p:cNvSpPr txBox="1"/>
          <p:nvPr/>
        </p:nvSpPr>
        <p:spPr>
          <a:xfrm>
            <a:off x="2427900" y="3530586"/>
            <a:ext cx="1585375"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defRPr sz="1200">
                <a:latin typeface="游ゴシック体 ボールド"/>
                <a:ea typeface="游ゴシック体 ボールド"/>
                <a:cs typeface="游ゴシック体 ボールド"/>
                <a:sym typeface="游ゴシック体 ボールド"/>
              </a:defRPr>
            </a:lvl1pPr>
          </a:lstStyle>
          <a:p>
            <a:pPr/>
            <a:r>
              <a:t>なんか面白そうだな。うちでも使えるかな・・・</a:t>
            </a:r>
          </a:p>
        </p:txBody>
      </p:sp>
      <p:sp>
        <p:nvSpPr>
          <p:cNvPr id="558" name="使いこなせるか…"/>
          <p:cNvSpPr txBox="1"/>
          <p:nvPr/>
        </p:nvSpPr>
        <p:spPr>
          <a:xfrm>
            <a:off x="4935852" y="3632186"/>
            <a:ext cx="1585376" cy="48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1200">
                <a:latin typeface="游ゴシック体 ボールド"/>
                <a:ea typeface="游ゴシック体 ボールド"/>
                <a:cs typeface="游ゴシック体 ボールド"/>
                <a:sym typeface="游ゴシック体 ボールド"/>
              </a:defRPr>
            </a:pPr>
            <a:r>
              <a:t>使いこなせるか</a:t>
            </a:r>
          </a:p>
          <a:p>
            <a:pPr algn="l">
              <a:defRPr sz="1200">
                <a:latin typeface="游ゴシック体 ボールド"/>
                <a:ea typeface="游ゴシック体 ボールド"/>
                <a:cs typeface="游ゴシック体 ボールド"/>
                <a:sym typeface="游ゴシック体 ボールド"/>
              </a:defRPr>
            </a:pPr>
            <a:r>
              <a:t>不安・・・</a:t>
            </a:r>
          </a:p>
        </p:txBody>
      </p:sp>
      <p:sp>
        <p:nvSpPr>
          <p:cNvPr id="559" name="費用対効果にうるさい上司に説明が必要・・・。"/>
          <p:cNvSpPr txBox="1"/>
          <p:nvPr/>
        </p:nvSpPr>
        <p:spPr>
          <a:xfrm>
            <a:off x="7443806" y="3517886"/>
            <a:ext cx="1585375"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defRPr sz="1200">
                <a:latin typeface="游ゴシック体 ボールド"/>
                <a:ea typeface="游ゴシック体 ボールド"/>
                <a:cs typeface="游ゴシック体 ボールド"/>
                <a:sym typeface="游ゴシック体 ボールド"/>
              </a:defRPr>
            </a:lvl1pPr>
          </a:lstStyle>
          <a:p>
            <a:pPr/>
            <a:r>
              <a:t>費用対効果にうるさい上司に説明が必要・・・。</a:t>
            </a:r>
          </a:p>
        </p:txBody>
      </p:sp>
      <p:sp>
        <p:nvSpPr>
          <p:cNvPr id="560" name="どんなふうに設定すればいいかわからない・・・"/>
          <p:cNvSpPr txBox="1"/>
          <p:nvPr/>
        </p:nvSpPr>
        <p:spPr>
          <a:xfrm>
            <a:off x="9951759" y="3530586"/>
            <a:ext cx="1585375"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defRPr sz="1200">
                <a:latin typeface="游ゴシック体 ボールド"/>
                <a:ea typeface="游ゴシック体 ボールド"/>
                <a:cs typeface="游ゴシック体 ボールド"/>
                <a:sym typeface="游ゴシック体 ボールド"/>
              </a:defRPr>
            </a:lvl1pPr>
          </a:lstStyle>
          <a:p>
            <a:pPr/>
            <a:r>
              <a:t>どんなふうに設定すればいいかわからない・・・</a:t>
            </a:r>
          </a:p>
        </p:txBody>
      </p:sp>
      <p:sp>
        <p:nvSpPr>
          <p:cNvPr id="561" name="購買…"/>
          <p:cNvSpPr txBox="1"/>
          <p:nvPr/>
        </p:nvSpPr>
        <p:spPr>
          <a:xfrm>
            <a:off x="770187" y="2497679"/>
            <a:ext cx="1003301" cy="48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1200">
                <a:latin typeface="游ゴシック体 ボールド"/>
                <a:ea typeface="游ゴシック体 ボールド"/>
                <a:cs typeface="游ゴシック体 ボールド"/>
                <a:sym typeface="游ゴシック体 ボールド"/>
              </a:defRPr>
            </a:pPr>
            <a:r>
              <a:t>購買</a:t>
            </a:r>
          </a:p>
          <a:p>
            <a:pPr>
              <a:defRPr sz="1200">
                <a:latin typeface="游ゴシック体 ボールド"/>
                <a:ea typeface="游ゴシック体 ボールド"/>
                <a:cs typeface="游ゴシック体 ボールド"/>
                <a:sym typeface="游ゴシック体 ボールド"/>
              </a:defRPr>
            </a:pPr>
            <a:r>
              <a:t>フェーズ</a:t>
            </a:r>
          </a:p>
        </p:txBody>
      </p:sp>
      <p:sp>
        <p:nvSpPr>
          <p:cNvPr id="562" name="顧客の…"/>
          <p:cNvSpPr txBox="1"/>
          <p:nvPr/>
        </p:nvSpPr>
        <p:spPr>
          <a:xfrm>
            <a:off x="756350" y="4646887"/>
            <a:ext cx="1003301" cy="48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sz="1200">
                <a:latin typeface="游ゴシック体 ボールド"/>
                <a:ea typeface="游ゴシック体 ボールド"/>
                <a:cs typeface="游ゴシック体 ボールド"/>
                <a:sym typeface="游ゴシック体 ボールド"/>
              </a:defRPr>
            </a:pPr>
            <a:r>
              <a:t>顧客の</a:t>
            </a:r>
          </a:p>
          <a:p>
            <a:pPr>
              <a:defRPr sz="1200">
                <a:latin typeface="游ゴシック体 ボールド"/>
                <a:ea typeface="游ゴシック体 ボールド"/>
                <a:cs typeface="游ゴシック体 ボールド"/>
                <a:sym typeface="游ゴシック体 ボールド"/>
              </a:defRPr>
            </a:pPr>
            <a:r>
              <a:t>心の声</a:t>
            </a:r>
          </a:p>
        </p:txBody>
      </p:sp>
      <p:sp>
        <p:nvSpPr>
          <p:cNvPr id="563" name="角丸四角形"/>
          <p:cNvSpPr/>
          <p:nvPr/>
        </p:nvSpPr>
        <p:spPr>
          <a:xfrm>
            <a:off x="1966265" y="6609183"/>
            <a:ext cx="2453321" cy="984269"/>
          </a:xfrm>
          <a:prstGeom prst="roundRect">
            <a:avLst>
              <a:gd name="adj" fmla="val 10068"/>
            </a:avLst>
          </a:prstGeom>
          <a:solidFill>
            <a:srgbClr val="D64278">
              <a:alpha val="32543"/>
            </a:srgbClr>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564" name="角丸四角形"/>
          <p:cNvSpPr/>
          <p:nvPr/>
        </p:nvSpPr>
        <p:spPr>
          <a:xfrm>
            <a:off x="4499959" y="6609183"/>
            <a:ext cx="2453321" cy="984269"/>
          </a:xfrm>
          <a:prstGeom prst="roundRect">
            <a:avLst>
              <a:gd name="adj" fmla="val 10068"/>
            </a:avLst>
          </a:prstGeom>
          <a:solidFill>
            <a:srgbClr val="D64278">
              <a:alpha val="32543"/>
            </a:srgbClr>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565" name="角丸四角形"/>
          <p:cNvSpPr/>
          <p:nvPr/>
        </p:nvSpPr>
        <p:spPr>
          <a:xfrm>
            <a:off x="7033653" y="6609183"/>
            <a:ext cx="2453322" cy="984269"/>
          </a:xfrm>
          <a:prstGeom prst="roundRect">
            <a:avLst>
              <a:gd name="adj" fmla="val 10068"/>
            </a:avLst>
          </a:prstGeom>
          <a:solidFill>
            <a:srgbClr val="D64278">
              <a:alpha val="32543"/>
            </a:srgbClr>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566" name="角丸四角形"/>
          <p:cNvSpPr/>
          <p:nvPr/>
        </p:nvSpPr>
        <p:spPr>
          <a:xfrm>
            <a:off x="9567347" y="6609183"/>
            <a:ext cx="2453321" cy="984269"/>
          </a:xfrm>
          <a:prstGeom prst="roundRect">
            <a:avLst>
              <a:gd name="adj" fmla="val 10068"/>
            </a:avLst>
          </a:prstGeom>
          <a:solidFill>
            <a:srgbClr val="D64278">
              <a:alpha val="32543"/>
            </a:srgbClr>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567" name="・潜在ニーズを顕在化…"/>
          <p:cNvSpPr txBox="1"/>
          <p:nvPr/>
        </p:nvSpPr>
        <p:spPr>
          <a:xfrm>
            <a:off x="2037988" y="6837591"/>
            <a:ext cx="2309875" cy="546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1400">
                <a:solidFill>
                  <a:srgbClr val="D64278"/>
                </a:solidFill>
                <a:latin typeface="游ゴシック体 ボールド"/>
                <a:ea typeface="游ゴシック体 ボールド"/>
                <a:cs typeface="游ゴシック体 ボールド"/>
                <a:sym typeface="游ゴシック体 ボールド"/>
              </a:defRPr>
            </a:pPr>
            <a:r>
              <a:t>・潜在ニーズを顕在化</a:t>
            </a:r>
          </a:p>
          <a:p>
            <a:pPr algn="l">
              <a:defRPr sz="1400">
                <a:solidFill>
                  <a:srgbClr val="D64278"/>
                </a:solidFill>
                <a:latin typeface="游ゴシック体 ボールド"/>
                <a:ea typeface="游ゴシック体 ボールド"/>
                <a:cs typeface="游ゴシック体 ボールド"/>
                <a:sym typeface="游ゴシック体 ボールド"/>
              </a:defRPr>
            </a:pPr>
            <a:r>
              <a:t>・自分ごと化してもらう</a:t>
            </a:r>
          </a:p>
        </p:txBody>
      </p:sp>
      <p:sp>
        <p:nvSpPr>
          <p:cNvPr id="568" name="・魅力を伝える…"/>
          <p:cNvSpPr txBox="1"/>
          <p:nvPr/>
        </p:nvSpPr>
        <p:spPr>
          <a:xfrm>
            <a:off x="4593214" y="6837591"/>
            <a:ext cx="2309876" cy="546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1400">
                <a:solidFill>
                  <a:srgbClr val="D64278"/>
                </a:solidFill>
                <a:latin typeface="游ゴシック体 ボールド"/>
                <a:ea typeface="游ゴシック体 ボールド"/>
                <a:cs typeface="游ゴシック体 ボールド"/>
                <a:sym typeface="游ゴシック体 ボールド"/>
              </a:defRPr>
            </a:pPr>
            <a:r>
              <a:t>・魅力を伝える</a:t>
            </a:r>
          </a:p>
          <a:p>
            <a:pPr algn="l">
              <a:defRPr sz="1400">
                <a:solidFill>
                  <a:srgbClr val="D64278"/>
                </a:solidFill>
                <a:latin typeface="游ゴシック体 ボールド"/>
                <a:ea typeface="游ゴシック体 ボールド"/>
                <a:cs typeface="游ゴシック体 ボールド"/>
                <a:sym typeface="游ゴシック体 ボールド"/>
              </a:defRPr>
            </a:pPr>
            <a:r>
              <a:t>・懸念を払拭する</a:t>
            </a:r>
          </a:p>
        </p:txBody>
      </p:sp>
      <p:sp>
        <p:nvSpPr>
          <p:cNvPr id="569" name="・費用対効果を説明する…"/>
          <p:cNvSpPr txBox="1"/>
          <p:nvPr/>
        </p:nvSpPr>
        <p:spPr>
          <a:xfrm>
            <a:off x="7148441" y="6837591"/>
            <a:ext cx="2309876" cy="546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1400">
                <a:solidFill>
                  <a:srgbClr val="D64278"/>
                </a:solidFill>
                <a:latin typeface="游ゴシック体 ボールド"/>
                <a:ea typeface="游ゴシック体 ボールド"/>
                <a:cs typeface="游ゴシック体 ボールド"/>
                <a:sym typeface="游ゴシック体 ボールド"/>
              </a:defRPr>
            </a:pPr>
            <a:r>
              <a:t>・費用対効果を説明する</a:t>
            </a:r>
          </a:p>
          <a:p>
            <a:pPr algn="l">
              <a:defRPr sz="1400">
                <a:solidFill>
                  <a:srgbClr val="D64278"/>
                </a:solidFill>
                <a:latin typeface="游ゴシック体 ボールド"/>
                <a:ea typeface="游ゴシック体 ボールド"/>
                <a:cs typeface="游ゴシック体 ボールド"/>
                <a:sym typeface="游ゴシック体 ボールド"/>
              </a:defRPr>
            </a:pPr>
            <a:r>
              <a:t>・実績を説明する</a:t>
            </a:r>
          </a:p>
        </p:txBody>
      </p:sp>
      <p:sp>
        <p:nvSpPr>
          <p:cNvPr id="570" name="・運用してもらう…"/>
          <p:cNvSpPr txBox="1"/>
          <p:nvPr/>
        </p:nvSpPr>
        <p:spPr>
          <a:xfrm>
            <a:off x="9639069" y="6837591"/>
            <a:ext cx="2309876" cy="546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1400">
                <a:solidFill>
                  <a:srgbClr val="D64278"/>
                </a:solidFill>
                <a:latin typeface="游ゴシック体 ボールド"/>
                <a:ea typeface="游ゴシック体 ボールド"/>
                <a:cs typeface="游ゴシック体 ボールド"/>
                <a:sym typeface="游ゴシック体 ボールド"/>
              </a:defRPr>
            </a:pPr>
            <a:r>
              <a:t>・運用してもらう</a:t>
            </a:r>
          </a:p>
          <a:p>
            <a:pPr algn="l">
              <a:defRPr sz="1400">
                <a:solidFill>
                  <a:srgbClr val="D64278"/>
                </a:solidFill>
                <a:latin typeface="游ゴシック体 ボールド"/>
                <a:ea typeface="游ゴシック体 ボールド"/>
                <a:cs typeface="游ゴシック体 ボールド"/>
                <a:sym typeface="游ゴシック体 ボールド"/>
              </a:defRPr>
            </a:pPr>
            <a:r>
              <a:t>・サクセスしてもらう</a:t>
            </a:r>
          </a:p>
        </p:txBody>
      </p:sp>
      <p:sp>
        <p:nvSpPr>
          <p:cNvPr id="571" name="コンテンツの役割"/>
          <p:cNvSpPr txBox="1"/>
          <p:nvPr/>
        </p:nvSpPr>
        <p:spPr>
          <a:xfrm>
            <a:off x="744787" y="6860017"/>
            <a:ext cx="1003301" cy="48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1200">
                <a:latin typeface="游ゴシック体 ボールド"/>
                <a:ea typeface="游ゴシック体 ボールド"/>
                <a:cs typeface="游ゴシック体 ボールド"/>
                <a:sym typeface="游ゴシック体 ボールド"/>
              </a:defRPr>
            </a:lvl1pPr>
          </a:lstStyle>
          <a:p>
            <a:pPr/>
            <a:r>
              <a:t>コンテンツの役割</a:t>
            </a:r>
          </a:p>
        </p:txBody>
      </p:sp>
      <p:grpSp>
        <p:nvGrpSpPr>
          <p:cNvPr id="582" name="グループ"/>
          <p:cNvGrpSpPr/>
          <p:nvPr/>
        </p:nvGrpSpPr>
        <p:grpSpPr>
          <a:xfrm>
            <a:off x="770187" y="7719452"/>
            <a:ext cx="11250481" cy="1479569"/>
            <a:chOff x="0" y="0"/>
            <a:chExt cx="11250479" cy="1479567"/>
          </a:xfrm>
        </p:grpSpPr>
        <p:grpSp>
          <p:nvGrpSpPr>
            <p:cNvPr id="580" name="グループ"/>
            <p:cNvGrpSpPr/>
            <p:nvPr/>
          </p:nvGrpSpPr>
          <p:grpSpPr>
            <a:xfrm>
              <a:off x="1196077" y="0"/>
              <a:ext cx="10054403" cy="1479568"/>
              <a:chOff x="0" y="0"/>
              <a:chExt cx="10054402" cy="1479567"/>
            </a:xfrm>
          </p:grpSpPr>
          <p:sp>
            <p:nvSpPr>
              <p:cNvPr id="572" name="角丸四角形"/>
              <p:cNvSpPr/>
              <p:nvPr/>
            </p:nvSpPr>
            <p:spPr>
              <a:xfrm>
                <a:off x="0" y="0"/>
                <a:ext cx="2453321" cy="1479568"/>
              </a:xfrm>
              <a:prstGeom prst="roundRect">
                <a:avLst>
                  <a:gd name="adj" fmla="val 6698"/>
                </a:avLst>
              </a:prstGeom>
              <a:solidFill>
                <a:srgbClr val="CCD1EC"/>
              </a:solidFill>
              <a:ln w="12700" cap="flat">
                <a:noFill/>
                <a:miter lim="400000"/>
              </a:ln>
              <a:effectLst/>
            </p:spPr>
            <p:txBody>
              <a:bodyPr wrap="square" lIns="38100" tIns="38100" rIns="38100" bIns="38100" numCol="1" anchor="ctr">
                <a:noAutofit/>
              </a:bodyPr>
              <a:lstStyle/>
              <a:p>
                <a:pPr>
                  <a:defRPr sz="2000">
                    <a:solidFill>
                      <a:srgbClr val="FFFFFF"/>
                    </a:solidFill>
                    <a:latin typeface="+mn-lt"/>
                    <a:ea typeface="+mn-ea"/>
                    <a:cs typeface="+mn-cs"/>
                    <a:sym typeface="ヒラギノ角ゴ ProN W3"/>
                  </a:defRPr>
                </a:pPr>
              </a:p>
            </p:txBody>
          </p:sp>
          <p:sp>
            <p:nvSpPr>
              <p:cNvPr id="573" name="角丸四角形"/>
              <p:cNvSpPr/>
              <p:nvPr/>
            </p:nvSpPr>
            <p:spPr>
              <a:xfrm>
                <a:off x="2533694" y="0"/>
                <a:ext cx="2453321" cy="1479568"/>
              </a:xfrm>
              <a:prstGeom prst="roundRect">
                <a:avLst>
                  <a:gd name="adj" fmla="val 6698"/>
                </a:avLst>
              </a:prstGeom>
              <a:solidFill>
                <a:srgbClr val="CCD1EC"/>
              </a:solidFill>
              <a:ln w="12700" cap="flat">
                <a:noFill/>
                <a:miter lim="400000"/>
              </a:ln>
              <a:effectLst/>
            </p:spPr>
            <p:txBody>
              <a:bodyPr wrap="square" lIns="38100" tIns="38100" rIns="38100" bIns="38100" numCol="1" anchor="ctr">
                <a:noAutofit/>
              </a:bodyPr>
              <a:lstStyle/>
              <a:p>
                <a:pPr>
                  <a:defRPr sz="2000">
                    <a:solidFill>
                      <a:srgbClr val="FFFFFF"/>
                    </a:solidFill>
                    <a:latin typeface="+mn-lt"/>
                    <a:ea typeface="+mn-ea"/>
                    <a:cs typeface="+mn-cs"/>
                    <a:sym typeface="ヒラギノ角ゴ ProN W3"/>
                  </a:defRPr>
                </a:pPr>
              </a:p>
            </p:txBody>
          </p:sp>
          <p:sp>
            <p:nvSpPr>
              <p:cNvPr id="574" name="角丸四角形"/>
              <p:cNvSpPr/>
              <p:nvPr/>
            </p:nvSpPr>
            <p:spPr>
              <a:xfrm>
                <a:off x="5067387" y="0"/>
                <a:ext cx="2453322" cy="1479568"/>
              </a:xfrm>
              <a:prstGeom prst="roundRect">
                <a:avLst>
                  <a:gd name="adj" fmla="val 6698"/>
                </a:avLst>
              </a:prstGeom>
              <a:solidFill>
                <a:srgbClr val="CCD1EC"/>
              </a:solidFill>
              <a:ln w="12700" cap="flat">
                <a:noFill/>
                <a:miter lim="400000"/>
              </a:ln>
              <a:effectLst/>
            </p:spPr>
            <p:txBody>
              <a:bodyPr wrap="square" lIns="38100" tIns="38100" rIns="38100" bIns="38100" numCol="1" anchor="ctr">
                <a:noAutofit/>
              </a:bodyPr>
              <a:lstStyle/>
              <a:p>
                <a:pPr>
                  <a:defRPr sz="2000">
                    <a:solidFill>
                      <a:srgbClr val="FFFFFF"/>
                    </a:solidFill>
                    <a:latin typeface="+mn-lt"/>
                    <a:ea typeface="+mn-ea"/>
                    <a:cs typeface="+mn-cs"/>
                    <a:sym typeface="ヒラギノ角ゴ ProN W3"/>
                  </a:defRPr>
                </a:pPr>
              </a:p>
            </p:txBody>
          </p:sp>
          <p:sp>
            <p:nvSpPr>
              <p:cNvPr id="575" name="角丸四角形"/>
              <p:cNvSpPr/>
              <p:nvPr/>
            </p:nvSpPr>
            <p:spPr>
              <a:xfrm>
                <a:off x="7601081" y="0"/>
                <a:ext cx="2453322" cy="1479568"/>
              </a:xfrm>
              <a:prstGeom prst="roundRect">
                <a:avLst>
                  <a:gd name="adj" fmla="val 6698"/>
                </a:avLst>
              </a:prstGeom>
              <a:solidFill>
                <a:srgbClr val="CCD1EC"/>
              </a:solidFill>
              <a:ln w="12700" cap="flat">
                <a:noFill/>
                <a:miter lim="400000"/>
              </a:ln>
              <a:effectLst/>
            </p:spPr>
            <p:txBody>
              <a:bodyPr wrap="square" lIns="38100" tIns="38100" rIns="38100" bIns="38100" numCol="1" anchor="ctr">
                <a:noAutofit/>
              </a:bodyPr>
              <a:lstStyle/>
              <a:p>
                <a:pPr>
                  <a:defRPr sz="2000">
                    <a:solidFill>
                      <a:srgbClr val="FFFFFF"/>
                    </a:solidFill>
                    <a:latin typeface="+mn-lt"/>
                    <a:ea typeface="+mn-ea"/>
                    <a:cs typeface="+mn-cs"/>
                    <a:sym typeface="ヒラギノ角ゴ ProN W3"/>
                  </a:defRPr>
                </a:pPr>
              </a:p>
            </p:txBody>
          </p:sp>
          <p:sp>
            <p:nvSpPr>
              <p:cNvPr id="576" name="・事例データ…"/>
              <p:cNvSpPr txBox="1"/>
              <p:nvPr/>
            </p:nvSpPr>
            <p:spPr>
              <a:xfrm>
                <a:off x="202224" y="320684"/>
                <a:ext cx="2107651" cy="787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p>
                <a:pPr algn="l">
                  <a:defRPr sz="1400">
                    <a:solidFill>
                      <a:srgbClr val="5250A1"/>
                    </a:solidFill>
                    <a:latin typeface="游ゴシック体 ボールド"/>
                    <a:ea typeface="游ゴシック体 ボールド"/>
                    <a:cs typeface="游ゴシック体 ボールド"/>
                    <a:sym typeface="游ゴシック体 ボールド"/>
                  </a:defRPr>
                </a:pPr>
                <a:r>
                  <a:t>・事例データ</a:t>
                </a:r>
              </a:p>
              <a:p>
                <a:pPr algn="l">
                  <a:defRPr sz="1400">
                    <a:solidFill>
                      <a:srgbClr val="5250A1"/>
                    </a:solidFill>
                    <a:latin typeface="游ゴシック体 ボールド"/>
                    <a:ea typeface="游ゴシック体 ボールド"/>
                    <a:cs typeface="游ゴシック体 ボールド"/>
                    <a:sym typeface="游ゴシック体 ボールド"/>
                  </a:defRPr>
                </a:pPr>
                <a:r>
                  <a:t>・診断ツール</a:t>
                </a:r>
              </a:p>
              <a:p>
                <a:pPr algn="l">
                  <a:defRPr sz="1400">
                    <a:solidFill>
                      <a:srgbClr val="5250A1"/>
                    </a:solidFill>
                    <a:latin typeface="游ゴシック体 ボールド"/>
                    <a:ea typeface="游ゴシック体 ボールド"/>
                    <a:cs typeface="游ゴシック体 ボールド"/>
                    <a:sym typeface="游ゴシック体 ボールド"/>
                  </a:defRPr>
                </a:pPr>
                <a:r>
                  <a:t>・ホワイトペーパー</a:t>
                </a:r>
              </a:p>
            </p:txBody>
          </p:sp>
          <p:sp>
            <p:nvSpPr>
              <p:cNvPr id="577" name="・説明資料…"/>
              <p:cNvSpPr txBox="1"/>
              <p:nvPr/>
            </p:nvSpPr>
            <p:spPr>
              <a:xfrm>
                <a:off x="2728061" y="338394"/>
                <a:ext cx="2107651" cy="787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p>
                <a:pPr algn="l">
                  <a:defRPr sz="1400">
                    <a:solidFill>
                      <a:srgbClr val="5250A1"/>
                    </a:solidFill>
                    <a:latin typeface="游ゴシック体 ボールド"/>
                    <a:ea typeface="游ゴシック体 ボールド"/>
                    <a:cs typeface="游ゴシック体 ボールド"/>
                    <a:sym typeface="游ゴシック体 ボールド"/>
                  </a:defRPr>
                </a:pPr>
                <a:r>
                  <a:t>・説明資料</a:t>
                </a:r>
              </a:p>
              <a:p>
                <a:pPr algn="l">
                  <a:defRPr sz="1400">
                    <a:solidFill>
                      <a:srgbClr val="5250A1"/>
                    </a:solidFill>
                    <a:latin typeface="游ゴシック体 ボールド"/>
                    <a:ea typeface="游ゴシック体 ボールド"/>
                    <a:cs typeface="游ゴシック体 ボールド"/>
                    <a:sym typeface="游ゴシック体 ボールド"/>
                  </a:defRPr>
                </a:pPr>
                <a:r>
                  <a:t>・競合比較資料</a:t>
                </a:r>
              </a:p>
              <a:p>
                <a:pPr algn="l">
                  <a:defRPr sz="1400">
                    <a:solidFill>
                      <a:srgbClr val="5250A1"/>
                    </a:solidFill>
                    <a:latin typeface="游ゴシック体 ボールド"/>
                    <a:ea typeface="游ゴシック体 ボールド"/>
                    <a:cs typeface="游ゴシック体 ボールド"/>
                    <a:sym typeface="游ゴシック体 ボールド"/>
                  </a:defRPr>
                </a:pPr>
                <a:r>
                  <a:t>・課題別資料</a:t>
                </a:r>
              </a:p>
            </p:txBody>
          </p:sp>
          <p:sp>
            <p:nvSpPr>
              <p:cNvPr id="578" name="・ROI表…"/>
              <p:cNvSpPr txBox="1"/>
              <p:nvPr/>
            </p:nvSpPr>
            <p:spPr>
              <a:xfrm>
                <a:off x="5283287" y="320684"/>
                <a:ext cx="2107652" cy="787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p>
                <a:pPr algn="l">
                  <a:defRPr sz="1400">
                    <a:solidFill>
                      <a:srgbClr val="5250A1"/>
                    </a:solidFill>
                    <a:latin typeface="游ゴシック体 ボールド"/>
                    <a:ea typeface="游ゴシック体 ボールド"/>
                    <a:cs typeface="游ゴシック体 ボールド"/>
                    <a:sym typeface="游ゴシック体 ボールド"/>
                  </a:defRPr>
                </a:pPr>
                <a:r>
                  <a:t>・ROI表</a:t>
                </a:r>
              </a:p>
              <a:p>
                <a:pPr algn="l">
                  <a:defRPr sz="1400">
                    <a:solidFill>
                      <a:srgbClr val="5250A1"/>
                    </a:solidFill>
                    <a:latin typeface="游ゴシック体 ボールド"/>
                    <a:ea typeface="游ゴシック体 ボールド"/>
                    <a:cs typeface="游ゴシック体 ボールド"/>
                    <a:sym typeface="游ゴシック体 ボールド"/>
                  </a:defRPr>
                </a:pPr>
                <a:r>
                  <a:t>・事例データ</a:t>
                </a:r>
              </a:p>
              <a:p>
                <a:pPr algn="l">
                  <a:defRPr sz="1400">
                    <a:solidFill>
                      <a:srgbClr val="5250A1"/>
                    </a:solidFill>
                    <a:latin typeface="游ゴシック体 ボールド"/>
                    <a:ea typeface="游ゴシック体 ボールド"/>
                    <a:cs typeface="游ゴシック体 ボールド"/>
                    <a:sym typeface="游ゴシック体 ボールド"/>
                  </a:defRPr>
                </a:pPr>
                <a:r>
                  <a:t>・稟議や社内説明用資料</a:t>
                </a:r>
              </a:p>
            </p:txBody>
          </p:sp>
          <p:sp>
            <p:nvSpPr>
              <p:cNvPr id="579" name="・導入ガイド…"/>
              <p:cNvSpPr txBox="1"/>
              <p:nvPr/>
            </p:nvSpPr>
            <p:spPr>
              <a:xfrm>
                <a:off x="7773917" y="320684"/>
                <a:ext cx="2107651"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p>
                <a:pPr algn="l">
                  <a:defRPr sz="1400">
                    <a:solidFill>
                      <a:srgbClr val="5250A1"/>
                    </a:solidFill>
                    <a:latin typeface="游ゴシック体 ボールド"/>
                    <a:ea typeface="游ゴシック体 ボールド"/>
                    <a:cs typeface="游ゴシック体 ボールド"/>
                    <a:sym typeface="游ゴシック体 ボールド"/>
                  </a:defRPr>
                </a:pPr>
                <a:r>
                  <a:t>・導入ガイド</a:t>
                </a:r>
              </a:p>
              <a:p>
                <a:pPr algn="l">
                  <a:defRPr sz="1400">
                    <a:solidFill>
                      <a:srgbClr val="5250A1"/>
                    </a:solidFill>
                    <a:latin typeface="游ゴシック体 ボールド"/>
                    <a:ea typeface="游ゴシック体 ボールド"/>
                    <a:cs typeface="游ゴシック体 ボールド"/>
                    <a:sym typeface="游ゴシック体 ボールド"/>
                  </a:defRPr>
                </a:pPr>
                <a:r>
                  <a:t>・活用事例</a:t>
                </a:r>
              </a:p>
            </p:txBody>
          </p:sp>
        </p:grpSp>
        <p:sp>
          <p:nvSpPr>
            <p:cNvPr id="581" name="具体的な…"/>
            <p:cNvSpPr txBox="1"/>
            <p:nvPr/>
          </p:nvSpPr>
          <p:spPr>
            <a:xfrm>
              <a:off x="0" y="498484"/>
              <a:ext cx="1003300"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defRPr sz="1200">
                  <a:latin typeface="游ゴシック体 ボールド"/>
                  <a:ea typeface="游ゴシック体 ボールド"/>
                  <a:cs typeface="游ゴシック体 ボールド"/>
                  <a:sym typeface="游ゴシック体 ボールド"/>
                </a:defRPr>
              </a:pPr>
              <a:r>
                <a:t>具体的な</a:t>
              </a:r>
            </a:p>
            <a:p>
              <a:pPr>
                <a:defRPr sz="1200">
                  <a:latin typeface="游ゴシック体 ボールド"/>
                  <a:ea typeface="游ゴシック体 ボールド"/>
                  <a:cs typeface="游ゴシック体 ボールド"/>
                  <a:sym typeface="游ゴシック体 ボールド"/>
                </a:defRPr>
              </a:pPr>
              <a:r>
                <a:t>コンテンツ</a:t>
              </a:r>
            </a:p>
          </p:txBody>
        </p:sp>
      </p:gr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4"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85" name="BtoBの購買フェーズの特徴とコンテンツの役割"/>
          <p:cNvSpPr txBox="1"/>
          <p:nvPr/>
        </p:nvSpPr>
        <p:spPr>
          <a:xfrm>
            <a:off x="1562125" y="647068"/>
            <a:ext cx="9880550"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latin typeface="游ゴシック体 ボールド"/>
                <a:ea typeface="游ゴシック体 ボールド"/>
                <a:cs typeface="游ゴシック体 ボールド"/>
                <a:sym typeface="游ゴシック体 ボールド"/>
              </a:defRPr>
            </a:lvl1pPr>
          </a:lstStyle>
          <a:p>
            <a:pPr/>
            <a:r>
              <a:t>BtoBの購買フェーズの特徴とコンテンツの役割</a:t>
            </a:r>
          </a:p>
        </p:txBody>
      </p:sp>
      <p:sp>
        <p:nvSpPr>
          <p:cNvPr id="586" name="線"/>
          <p:cNvSpPr/>
          <p:nvPr/>
        </p:nvSpPr>
        <p:spPr>
          <a:xfrm>
            <a:off x="6112280" y="1591733"/>
            <a:ext cx="780240" cy="1"/>
          </a:xfrm>
          <a:prstGeom prst="line">
            <a:avLst/>
          </a:prstGeom>
          <a:ln w="635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587" name="角丸四角形"/>
          <p:cNvSpPr/>
          <p:nvPr/>
        </p:nvSpPr>
        <p:spPr>
          <a:xfrm>
            <a:off x="1478610" y="2888918"/>
            <a:ext cx="10047580" cy="4855338"/>
          </a:xfrm>
          <a:prstGeom prst="roundRect">
            <a:avLst>
              <a:gd name="adj" fmla="val 3611"/>
            </a:avLst>
          </a:prstGeom>
          <a:solidFill>
            <a:srgbClr val="CCD1EC"/>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588" name="🚩BtoB営業におけるコンテンツの晒される環境の特徴…"/>
          <p:cNvSpPr txBox="1"/>
          <p:nvPr/>
        </p:nvSpPr>
        <p:spPr>
          <a:xfrm>
            <a:off x="1918759" y="3352494"/>
            <a:ext cx="9167282" cy="36474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120000"/>
              </a:lnSpc>
              <a:defRPr sz="2200">
                <a:solidFill>
                  <a:srgbClr val="5250A1"/>
                </a:solidFill>
                <a:latin typeface="游ゴシック体 ボールド"/>
                <a:ea typeface="游ゴシック体 ボールド"/>
                <a:cs typeface="游ゴシック体 ボールド"/>
                <a:sym typeface="游ゴシック体 ボールド"/>
              </a:defRPr>
            </a:pPr>
            <a:r>
              <a:t>🚩BtoB営業におけるコンテンツの晒される環境の特徴</a:t>
            </a:r>
          </a:p>
          <a:p>
            <a:pPr algn="l">
              <a:lnSpc>
                <a:spcPct val="120000"/>
              </a:lnSpc>
              <a:defRPr sz="1800">
                <a:solidFill>
                  <a:srgbClr val="5250A1"/>
                </a:solidFill>
                <a:latin typeface="游ゴシック体 ボールド"/>
                <a:ea typeface="游ゴシック体 ボールド"/>
                <a:cs typeface="游ゴシック体 ボールド"/>
                <a:sym typeface="游ゴシック体 ボールド"/>
              </a:defRPr>
            </a:pPr>
            <a:r>
              <a:t>①上司や同僚など、商談に参加していないメンバーにも回されるので、いろんな視点からの検証に耐えられないといけない。</a:t>
            </a:r>
          </a:p>
          <a:p>
            <a:pPr algn="l">
              <a:lnSpc>
                <a:spcPct val="120000"/>
              </a:lnSpc>
              <a:defRPr sz="1800">
                <a:solidFill>
                  <a:srgbClr val="5250A1"/>
                </a:solidFill>
                <a:latin typeface="游ゴシック体 ボールド"/>
                <a:ea typeface="游ゴシック体 ボールド"/>
                <a:cs typeface="游ゴシック体 ボールド"/>
                <a:sym typeface="游ゴシック体 ボールド"/>
              </a:defRPr>
            </a:pPr>
          </a:p>
          <a:p>
            <a:pPr algn="l">
              <a:lnSpc>
                <a:spcPct val="120000"/>
              </a:lnSpc>
              <a:defRPr sz="1800">
                <a:solidFill>
                  <a:srgbClr val="5250A1"/>
                </a:solidFill>
                <a:latin typeface="游ゴシック体 ボールド"/>
                <a:ea typeface="游ゴシック体 ボールド"/>
                <a:cs typeface="游ゴシック体 ボールド"/>
                <a:sym typeface="游ゴシック体 ボールド"/>
              </a:defRPr>
            </a:pPr>
            <a:r>
              <a:t>②全部を商談時には覚えてられず、必要に応じてコンテンツを振り返るため、必要な情報を振り返れるようにしなくてはいけない。</a:t>
            </a:r>
          </a:p>
          <a:p>
            <a:pPr algn="l">
              <a:lnSpc>
                <a:spcPct val="120000"/>
              </a:lnSpc>
              <a:defRPr sz="1800">
                <a:solidFill>
                  <a:srgbClr val="5250A1"/>
                </a:solidFill>
                <a:latin typeface="游ゴシック体 ボールド"/>
                <a:ea typeface="游ゴシック体 ボールド"/>
                <a:cs typeface="游ゴシック体 ボールド"/>
                <a:sym typeface="游ゴシック体 ボールド"/>
              </a:defRPr>
            </a:pPr>
          </a:p>
          <a:p>
            <a:pPr algn="l">
              <a:lnSpc>
                <a:spcPct val="120000"/>
              </a:lnSpc>
              <a:defRPr sz="1800">
                <a:solidFill>
                  <a:srgbClr val="5250A1"/>
                </a:solidFill>
                <a:latin typeface="游ゴシック体 ボールド"/>
                <a:ea typeface="游ゴシック体 ボールド"/>
                <a:cs typeface="游ゴシック体 ボールド"/>
                <a:sym typeface="游ゴシック体 ボールド"/>
              </a:defRPr>
            </a:pPr>
            <a:r>
              <a:t>③会社によって、課題や懸念点、重視するポイント、会社の状況が異なるため、それに合わせたコンテンツを適切に提示する必要がある。（提示し過ぎも混乱を招くためNG）</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0"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91" name="image.png" descr="image.png"/>
          <p:cNvPicPr>
            <a:picLocks noChangeAspect="1"/>
          </p:cNvPicPr>
          <p:nvPr/>
        </p:nvPicPr>
        <p:blipFill>
          <a:blip r:embed="rId2">
            <a:extLst/>
          </a:blip>
          <a:stretch>
            <a:fillRect/>
          </a:stretch>
        </p:blipFill>
        <p:spPr>
          <a:xfrm>
            <a:off x="3181516" y="3184044"/>
            <a:ext cx="6641768" cy="4833312"/>
          </a:xfrm>
          <a:prstGeom prst="rect">
            <a:avLst/>
          </a:prstGeom>
          <a:ln w="12700">
            <a:miter lim="400000"/>
          </a:ln>
        </p:spPr>
      </p:pic>
      <p:sp>
        <p:nvSpPr>
          <p:cNvPr id="592" name="四角形"/>
          <p:cNvSpPr/>
          <p:nvPr/>
        </p:nvSpPr>
        <p:spPr>
          <a:xfrm>
            <a:off x="1481144" y="480730"/>
            <a:ext cx="8799468"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593" name="CardPicksの営業プロセスの分解と"/>
          <p:cNvSpPr txBox="1"/>
          <p:nvPr/>
        </p:nvSpPr>
        <p:spPr>
          <a:xfrm>
            <a:off x="1661969" y="556930"/>
            <a:ext cx="8569961"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CardPicksの営業プロセスの分解と</a:t>
            </a:r>
          </a:p>
        </p:txBody>
      </p:sp>
      <p:sp>
        <p:nvSpPr>
          <p:cNvPr id="594" name="四角形"/>
          <p:cNvSpPr/>
          <p:nvPr/>
        </p:nvSpPr>
        <p:spPr>
          <a:xfrm>
            <a:off x="1481144" y="1422621"/>
            <a:ext cx="9998410"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595" name="スキル・知識・コンテンツのマッピング"/>
          <p:cNvSpPr txBox="1"/>
          <p:nvPr/>
        </p:nvSpPr>
        <p:spPr>
          <a:xfrm>
            <a:off x="1661969" y="1498821"/>
            <a:ext cx="9690101" cy="6096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スキル・知識・コンテンツのマッピング</a:t>
            </a:r>
          </a:p>
        </p:txBody>
      </p:sp>
      <p:sp>
        <p:nvSpPr>
          <p:cNvPr id="596" name="吹き出し"/>
          <p:cNvSpPr/>
          <p:nvPr/>
        </p:nvSpPr>
        <p:spPr>
          <a:xfrm>
            <a:off x="9570204" y="2606410"/>
            <a:ext cx="1905001" cy="1905001"/>
          </a:xfrm>
          <a:prstGeom prst="wedgeEllipseCallout">
            <a:avLst>
              <a:gd name="adj1" fmla="val -45793"/>
              <a:gd name="adj2" fmla="val 50776"/>
            </a:avLst>
          </a:prstGeom>
          <a:solidFill>
            <a:srgbClr val="5250A1"/>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597" name="誰でも、標準以上のレベルで営業活動ができるように。"/>
          <p:cNvSpPr txBox="1"/>
          <p:nvPr/>
        </p:nvSpPr>
        <p:spPr>
          <a:xfrm>
            <a:off x="9845170" y="3060596"/>
            <a:ext cx="1431269"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defRPr sz="1200">
                <a:solidFill>
                  <a:srgbClr val="FFFFFF"/>
                </a:solidFill>
                <a:latin typeface="游ゴシック体 ボールド"/>
                <a:ea typeface="游ゴシック体 ボールド"/>
                <a:cs typeface="游ゴシック体 ボールド"/>
                <a:sym typeface="游ゴシック体 ボールド"/>
              </a:defRPr>
            </a:lvl1pPr>
          </a:lstStyle>
          <a:p>
            <a:pPr/>
            <a:r>
              <a:t>誰でも、標準以上のレベルで営業活動ができるように。</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9"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00" name="四角形"/>
          <p:cNvSpPr/>
          <p:nvPr/>
        </p:nvSpPr>
        <p:spPr>
          <a:xfrm>
            <a:off x="1481144" y="480730"/>
            <a:ext cx="10042511"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601" name="60%の購買者は、提供される営業コンテ"/>
          <p:cNvSpPr txBox="1"/>
          <p:nvPr/>
        </p:nvSpPr>
        <p:spPr>
          <a:xfrm>
            <a:off x="1661969" y="556930"/>
            <a:ext cx="9683700"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60%の購買者は、提供される営業コンテ</a:t>
            </a:r>
          </a:p>
        </p:txBody>
      </p:sp>
      <p:sp>
        <p:nvSpPr>
          <p:cNvPr id="602" name="四角形"/>
          <p:cNvSpPr/>
          <p:nvPr/>
        </p:nvSpPr>
        <p:spPr>
          <a:xfrm>
            <a:off x="1481144" y="1422621"/>
            <a:ext cx="9683700"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603" name="ンツが過剰or意味がないと言っている。"/>
          <p:cNvSpPr txBox="1"/>
          <p:nvPr/>
        </p:nvSpPr>
        <p:spPr>
          <a:xfrm>
            <a:off x="1661969" y="1498821"/>
            <a:ext cx="9666098" cy="6096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ンツが過剰or意味がないと言っている。</a:t>
            </a:r>
          </a:p>
        </p:txBody>
      </p:sp>
      <p:graphicFrame>
        <p:nvGraphicFramePr>
          <p:cNvPr id="604" name="2Dドーナツグラフ"/>
          <p:cNvGraphicFramePr/>
          <p:nvPr/>
        </p:nvGraphicFramePr>
        <p:xfrm>
          <a:off x="1460152" y="3196539"/>
          <a:ext cx="4336777" cy="4336777"/>
        </p:xfrm>
        <a:graphic xmlns:a="http://schemas.openxmlformats.org/drawingml/2006/main">
          <a:graphicData uri="http://schemas.openxmlformats.org/drawingml/2006/chart">
            <c:chart xmlns:c="http://schemas.openxmlformats.org/drawingml/2006/chart" r:id="rId2"/>
          </a:graphicData>
        </a:graphic>
      </p:graphicFrame>
      <p:sp>
        <p:nvSpPr>
          <p:cNvPr id="605" name="60%"/>
          <p:cNvSpPr txBox="1"/>
          <p:nvPr/>
        </p:nvSpPr>
        <p:spPr>
          <a:xfrm>
            <a:off x="2839514" y="4806128"/>
            <a:ext cx="1578053" cy="1117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800">
                <a:latin typeface="游ゴシック体 ボールド"/>
                <a:ea typeface="游ゴシック体 ボールド"/>
                <a:cs typeface="游ゴシック体 ボールド"/>
                <a:sym typeface="游ゴシック体 ボールド"/>
              </a:defRPr>
            </a:pPr>
            <a:r>
              <a:rPr sz="8000"/>
              <a:t>60</a:t>
            </a:r>
            <a:r>
              <a:t>%</a:t>
            </a:r>
          </a:p>
        </p:txBody>
      </p:sp>
      <p:sp>
        <p:nvSpPr>
          <p:cNvPr id="606" name="角丸四角形"/>
          <p:cNvSpPr/>
          <p:nvPr/>
        </p:nvSpPr>
        <p:spPr>
          <a:xfrm>
            <a:off x="6515985" y="3638625"/>
            <a:ext cx="5045254" cy="3452605"/>
          </a:xfrm>
          <a:prstGeom prst="roundRect">
            <a:avLst>
              <a:gd name="adj" fmla="val 2870"/>
            </a:avLst>
          </a:prstGeom>
          <a:solidFill>
            <a:srgbClr val="EDEFEF"/>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607" name="60％の購買者が次のようなことを言っている。ベンダーは過剰にコンテンツを提供してくるし、そのほとんどが自分たちにとって意味のないものだったりする。"/>
          <p:cNvSpPr txBox="1"/>
          <p:nvPr/>
        </p:nvSpPr>
        <p:spPr>
          <a:xfrm>
            <a:off x="6732275" y="3950117"/>
            <a:ext cx="4612673" cy="11938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lgn="l">
              <a:defRPr sz="1600">
                <a:solidFill>
                  <a:srgbClr val="5250A1"/>
                </a:solidFill>
                <a:latin typeface="游ゴシック体 ボールド"/>
                <a:ea typeface="游ゴシック体 ボールド"/>
                <a:cs typeface="游ゴシック体 ボールド"/>
                <a:sym typeface="游ゴシック体 ボールド"/>
              </a:defRPr>
            </a:lvl1pPr>
          </a:lstStyle>
          <a:p>
            <a:pPr/>
            <a:r>
              <a:t>60％の購買者が次のようなことを言っている。ベンダーは過剰にコンテンツを提供してくるし、そのほとんどが自分たちにとって意味のないものだったりする。</a:t>
            </a:r>
          </a:p>
        </p:txBody>
      </p:sp>
      <p:sp>
        <p:nvSpPr>
          <p:cNvPr id="608" name="60 percent say vendors give them too much content, and most say what they get is useless."/>
          <p:cNvSpPr txBox="1"/>
          <p:nvPr/>
        </p:nvSpPr>
        <p:spPr>
          <a:xfrm>
            <a:off x="6732275" y="5588417"/>
            <a:ext cx="4612673" cy="8890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lgn="l">
              <a:defRPr sz="1600">
                <a:solidFill>
                  <a:srgbClr val="5250A1"/>
                </a:solidFill>
                <a:latin typeface="游ゴシック体 ボールド"/>
                <a:ea typeface="游ゴシック体 ボールド"/>
                <a:cs typeface="游ゴシック体 ボールド"/>
                <a:sym typeface="游ゴシック体 ボールド"/>
              </a:defRPr>
            </a:lvl1pPr>
          </a:lstStyle>
          <a:p>
            <a:pPr/>
            <a:r>
              <a:t>60 percent say vendors give them too much content, and most say what they get is useless.</a:t>
            </a:r>
          </a:p>
        </p:txBody>
      </p:sp>
      <p:sp>
        <p:nvSpPr>
          <p:cNvPr id="609" name="線"/>
          <p:cNvSpPr/>
          <p:nvPr/>
        </p:nvSpPr>
        <p:spPr>
          <a:xfrm flipV="1">
            <a:off x="6870673" y="5363687"/>
            <a:ext cx="4335876" cy="2481"/>
          </a:xfrm>
          <a:prstGeom prst="line">
            <a:avLst/>
          </a:prstGeom>
          <a:ln w="12700">
            <a:solidFill>
              <a:srgbClr val="929292"/>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610" name="出典：Forrester, Modern B2B Buying Experiences…"/>
          <p:cNvSpPr txBox="1"/>
          <p:nvPr/>
        </p:nvSpPr>
        <p:spPr>
          <a:xfrm>
            <a:off x="6625807" y="6574784"/>
            <a:ext cx="4825609" cy="41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r">
              <a:defRPr sz="1000">
                <a:solidFill>
                  <a:srgbClr val="5E5E5E"/>
                </a:solidFill>
                <a:latin typeface="游ゴシック体 ボールド"/>
                <a:ea typeface="游ゴシック体 ボールド"/>
                <a:cs typeface="游ゴシック体 ボールド"/>
                <a:sym typeface="游ゴシック体 ボールド"/>
              </a:defRPr>
            </a:pPr>
            <a:r>
              <a:t>出典：Forrester, Modern B2B Buying Experiences </a:t>
            </a:r>
          </a:p>
          <a:p>
            <a:pPr algn="r">
              <a:defRPr sz="1000">
                <a:solidFill>
                  <a:srgbClr val="5E5E5E"/>
                </a:solidFill>
                <a:latin typeface="游ゴシック体 ボールド"/>
                <a:ea typeface="游ゴシック体 ボールド"/>
                <a:cs typeface="游ゴシック体 ボールド"/>
                <a:sym typeface="游ゴシック体 ボールド"/>
              </a:defRPr>
            </a:pPr>
            <a:r>
              <a:t>Require A Singular Content Strategy</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2"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13" name="四角形"/>
          <p:cNvSpPr/>
          <p:nvPr/>
        </p:nvSpPr>
        <p:spPr>
          <a:xfrm>
            <a:off x="1481144" y="480730"/>
            <a:ext cx="10042512"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614" name="64%の購買者の最後の意思決定に、営業"/>
          <p:cNvSpPr txBox="1"/>
          <p:nvPr/>
        </p:nvSpPr>
        <p:spPr>
          <a:xfrm>
            <a:off x="1661969" y="556930"/>
            <a:ext cx="9683700"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64%の購買者の最後の意思決定に、営業</a:t>
            </a:r>
          </a:p>
        </p:txBody>
      </p:sp>
      <p:sp>
        <p:nvSpPr>
          <p:cNvPr id="615" name="四角形"/>
          <p:cNvSpPr/>
          <p:nvPr/>
        </p:nvSpPr>
        <p:spPr>
          <a:xfrm>
            <a:off x="1481144" y="1422621"/>
            <a:ext cx="9491681"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616" name="コンテンツが大きな影響を与えている。"/>
          <p:cNvSpPr txBox="1"/>
          <p:nvPr/>
        </p:nvSpPr>
        <p:spPr>
          <a:xfrm>
            <a:off x="1661969" y="1498821"/>
            <a:ext cx="9652763" cy="6096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コンテンツが大きな影響を与えている。</a:t>
            </a:r>
          </a:p>
        </p:txBody>
      </p:sp>
      <p:graphicFrame>
        <p:nvGraphicFramePr>
          <p:cNvPr id="617" name="2Dドーナツグラフ"/>
          <p:cNvGraphicFramePr/>
          <p:nvPr/>
        </p:nvGraphicFramePr>
        <p:xfrm>
          <a:off x="1460152" y="3196539"/>
          <a:ext cx="4336777" cy="4336777"/>
        </p:xfrm>
        <a:graphic xmlns:a="http://schemas.openxmlformats.org/drawingml/2006/main">
          <a:graphicData uri="http://schemas.openxmlformats.org/drawingml/2006/chart">
            <c:chart xmlns:c="http://schemas.openxmlformats.org/drawingml/2006/chart" r:id="rId2"/>
          </a:graphicData>
        </a:graphic>
      </p:graphicFrame>
      <p:sp>
        <p:nvSpPr>
          <p:cNvPr id="618" name="64%"/>
          <p:cNvSpPr txBox="1"/>
          <p:nvPr/>
        </p:nvSpPr>
        <p:spPr>
          <a:xfrm>
            <a:off x="2839514" y="4806128"/>
            <a:ext cx="1578053" cy="1117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800">
                <a:latin typeface="游ゴシック体 ボールド"/>
                <a:ea typeface="游ゴシック体 ボールド"/>
                <a:cs typeface="游ゴシック体 ボールド"/>
                <a:sym typeface="游ゴシック体 ボールド"/>
              </a:defRPr>
            </a:pPr>
            <a:r>
              <a:rPr sz="8000"/>
              <a:t>64</a:t>
            </a:r>
            <a:r>
              <a:t>%</a:t>
            </a:r>
          </a:p>
        </p:txBody>
      </p:sp>
      <p:sp>
        <p:nvSpPr>
          <p:cNvPr id="619" name="角丸四角形"/>
          <p:cNvSpPr/>
          <p:nvPr/>
        </p:nvSpPr>
        <p:spPr>
          <a:xfrm>
            <a:off x="6515985" y="3882719"/>
            <a:ext cx="5045254" cy="3435962"/>
          </a:xfrm>
          <a:prstGeom prst="roundRect">
            <a:avLst>
              <a:gd name="adj" fmla="val 2884"/>
            </a:avLst>
          </a:prstGeom>
          <a:solidFill>
            <a:srgbClr val="EDEFEF"/>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620" name="64%の購買者が、最終ベンダーのコンテンツが、購買の最期の意思決定に大きな影響を与えたと言っている。"/>
          <p:cNvSpPr txBox="1"/>
          <p:nvPr/>
        </p:nvSpPr>
        <p:spPr>
          <a:xfrm>
            <a:off x="6732275" y="4252437"/>
            <a:ext cx="4612673" cy="8890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lgn="l">
              <a:defRPr sz="1600">
                <a:solidFill>
                  <a:srgbClr val="5250A1"/>
                </a:solidFill>
                <a:latin typeface="游ゴシック体 ボールド"/>
                <a:ea typeface="游ゴシック体 ボールド"/>
                <a:cs typeface="游ゴシック体 ボールド"/>
                <a:sym typeface="游ゴシック体 ボールド"/>
              </a:defRPr>
            </a:lvl1pPr>
          </a:lstStyle>
          <a:p>
            <a:pPr/>
            <a:r>
              <a:t>64%の購買者が、最終ベンダーのコンテンツが、購買の最期の意思決定に大きな影響を与えたと言っている。</a:t>
            </a:r>
          </a:p>
        </p:txBody>
      </p:sp>
      <p:sp>
        <p:nvSpPr>
          <p:cNvPr id="621" name="64 percent of buyers say the winning vendor’s content had a significant impact on their buying decision."/>
          <p:cNvSpPr txBox="1"/>
          <p:nvPr/>
        </p:nvSpPr>
        <p:spPr>
          <a:xfrm>
            <a:off x="6732275" y="5588417"/>
            <a:ext cx="4612673" cy="8890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lgn="l">
              <a:defRPr sz="1600">
                <a:solidFill>
                  <a:srgbClr val="5250A1"/>
                </a:solidFill>
                <a:latin typeface="游ゴシック体 ボールド"/>
                <a:ea typeface="游ゴシック体 ボールド"/>
                <a:cs typeface="游ゴシック体 ボールド"/>
                <a:sym typeface="游ゴシック体 ボールド"/>
              </a:defRPr>
            </a:lvl1pPr>
          </a:lstStyle>
          <a:p>
            <a:pPr/>
            <a:r>
              <a:t>64 percent of buyers say the winning vendor’s content had a significant impact on their buying decision.</a:t>
            </a:r>
          </a:p>
        </p:txBody>
      </p:sp>
      <p:sp>
        <p:nvSpPr>
          <p:cNvPr id="622" name="線"/>
          <p:cNvSpPr/>
          <p:nvPr/>
        </p:nvSpPr>
        <p:spPr>
          <a:xfrm flipV="1">
            <a:off x="6870673" y="5363687"/>
            <a:ext cx="4335876" cy="2481"/>
          </a:xfrm>
          <a:prstGeom prst="line">
            <a:avLst/>
          </a:prstGeom>
          <a:ln w="12700">
            <a:solidFill>
              <a:srgbClr val="929292"/>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623" name="出典：DemandGen Report, 2014 B2B Buyer Behavior Survey"/>
          <p:cNvSpPr txBox="1"/>
          <p:nvPr/>
        </p:nvSpPr>
        <p:spPr>
          <a:xfrm>
            <a:off x="6625807" y="6693317"/>
            <a:ext cx="4825609" cy="22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defRPr sz="1000">
                <a:solidFill>
                  <a:srgbClr val="5E5E5E"/>
                </a:solidFill>
                <a:latin typeface="游ゴシック体 ボールド"/>
                <a:ea typeface="游ゴシック体 ボールド"/>
                <a:cs typeface="游ゴシック体 ボールド"/>
                <a:sym typeface="游ゴシック体 ボールド"/>
              </a:defRPr>
            </a:lvl1pPr>
          </a:lstStyle>
          <a:p>
            <a:pPr/>
            <a:r>
              <a:t>出典：DemandGen Report, 2014 B2B Buyer Behavior Survey</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5"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26" name="コールアウト"/>
          <p:cNvSpPr/>
          <p:nvPr/>
        </p:nvSpPr>
        <p:spPr>
          <a:xfrm>
            <a:off x="1788715" y="3448116"/>
            <a:ext cx="9427370" cy="2857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5" y="0"/>
                </a:moveTo>
                <a:cubicBezTo>
                  <a:pt x="65" y="0"/>
                  <a:pt x="0" y="215"/>
                  <a:pt x="0" y="480"/>
                </a:cubicBezTo>
                <a:lnTo>
                  <a:pt x="0" y="17793"/>
                </a:lnTo>
                <a:cubicBezTo>
                  <a:pt x="0" y="18058"/>
                  <a:pt x="65" y="18273"/>
                  <a:pt x="145" y="18273"/>
                </a:cubicBezTo>
                <a:lnTo>
                  <a:pt x="10255" y="18273"/>
                </a:lnTo>
                <a:lnTo>
                  <a:pt x="10546" y="21600"/>
                </a:lnTo>
                <a:lnTo>
                  <a:pt x="10836" y="18273"/>
                </a:lnTo>
                <a:lnTo>
                  <a:pt x="21455" y="18273"/>
                </a:lnTo>
                <a:cubicBezTo>
                  <a:pt x="21535" y="18273"/>
                  <a:pt x="21600" y="18058"/>
                  <a:pt x="21600" y="17793"/>
                </a:cubicBezTo>
                <a:lnTo>
                  <a:pt x="21600" y="480"/>
                </a:lnTo>
                <a:cubicBezTo>
                  <a:pt x="21600" y="215"/>
                  <a:pt x="21535" y="0"/>
                  <a:pt x="21455" y="0"/>
                </a:cubicBezTo>
                <a:lnTo>
                  <a:pt x="145" y="0"/>
                </a:lnTo>
                <a:close/>
              </a:path>
            </a:pathLst>
          </a:custGeom>
          <a:solidFill>
            <a:srgbClr val="7EC8C7">
              <a:alpha val="48529"/>
            </a:srgbClr>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627" name="MEBUKU社での営業コンテンツによる…"/>
          <p:cNvSpPr txBox="1"/>
          <p:nvPr/>
        </p:nvSpPr>
        <p:spPr>
          <a:xfrm>
            <a:off x="2267680" y="4292600"/>
            <a:ext cx="8469441" cy="86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游ゴシック体 ボールド"/>
                <a:ea typeface="游ゴシック体 ボールド"/>
                <a:cs typeface="游ゴシック体 ボールド"/>
                <a:sym typeface="游ゴシック体 ボールド"/>
              </a:defRPr>
            </a:pPr>
            <a:r>
              <a:t>MEBUKU社での営業コンテンツによる</a:t>
            </a:r>
          </a:p>
          <a:p>
            <a:pPr>
              <a:defRPr>
                <a:latin typeface="游ゴシック体 ボールド"/>
                <a:ea typeface="游ゴシック体 ボールド"/>
                <a:cs typeface="游ゴシック体 ボールド"/>
                <a:sym typeface="游ゴシック体 ボールド"/>
              </a:defRPr>
            </a:pPr>
            <a:r>
              <a:t>営業改善の事例について</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スライド番号"/>
          <p:cNvSpPr txBox="1"/>
          <p:nvPr>
            <p:ph type="sldNum" sz="quarter" idx="2"/>
          </p:nvPr>
        </p:nvSpPr>
        <p:spPr>
          <a:xfrm>
            <a:off x="12564313" y="9230517"/>
            <a:ext cx="230735"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7" name="四角形"/>
          <p:cNvSpPr/>
          <p:nvPr/>
        </p:nvSpPr>
        <p:spPr>
          <a:xfrm>
            <a:off x="1481144" y="480730"/>
            <a:ext cx="9092693"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158" name="営業生産性を測る一つの指標として、"/>
          <p:cNvSpPr txBox="1"/>
          <p:nvPr/>
        </p:nvSpPr>
        <p:spPr>
          <a:xfrm>
            <a:off x="1661969" y="556930"/>
            <a:ext cx="9092693"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営業生産性を測る一つの指標として、</a:t>
            </a:r>
          </a:p>
        </p:txBody>
      </p:sp>
      <p:sp>
        <p:nvSpPr>
          <p:cNvPr id="159" name="四角形"/>
          <p:cNvSpPr/>
          <p:nvPr/>
        </p:nvSpPr>
        <p:spPr>
          <a:xfrm>
            <a:off x="1481144" y="1422621"/>
            <a:ext cx="7655184"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160" name="労働時間あたりの売上*で算出"/>
          <p:cNvSpPr txBox="1"/>
          <p:nvPr/>
        </p:nvSpPr>
        <p:spPr>
          <a:xfrm>
            <a:off x="1661969" y="1498821"/>
            <a:ext cx="7293535" cy="6096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労働時間あたりの売上*で算出</a:t>
            </a:r>
          </a:p>
        </p:txBody>
      </p:sp>
      <p:sp>
        <p:nvSpPr>
          <p:cNvPr id="161" name="※事業フェーズによって契約社数なども。"/>
          <p:cNvSpPr txBox="1"/>
          <p:nvPr/>
        </p:nvSpPr>
        <p:spPr>
          <a:xfrm>
            <a:off x="6697838" y="6630750"/>
            <a:ext cx="4434841"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游ゴシック体 ボールド"/>
                <a:ea typeface="游ゴシック体 ボールド"/>
                <a:cs typeface="游ゴシック体 ボールド"/>
                <a:sym typeface="游ゴシック体 ボールド"/>
              </a:defRPr>
            </a:lvl1pPr>
          </a:lstStyle>
          <a:p>
            <a:pPr/>
            <a:r>
              <a:t>※事業フェーズによって契約社数なども。</a:t>
            </a:r>
          </a:p>
        </p:txBody>
      </p:sp>
      <p:sp>
        <p:nvSpPr>
          <p:cNvPr id="162" name="線"/>
          <p:cNvSpPr/>
          <p:nvPr/>
        </p:nvSpPr>
        <p:spPr>
          <a:xfrm>
            <a:off x="6648887" y="5194300"/>
            <a:ext cx="4532744" cy="0"/>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163" name="売上"/>
          <p:cNvSpPr txBox="1"/>
          <p:nvPr/>
        </p:nvSpPr>
        <p:spPr>
          <a:xfrm>
            <a:off x="7931638" y="4203700"/>
            <a:ext cx="1333501" cy="711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游ゴシック体 ボールド"/>
                <a:ea typeface="游ゴシック体 ボールド"/>
                <a:cs typeface="游ゴシック体 ボールド"/>
                <a:sym typeface="游ゴシック体 ボールド"/>
              </a:defRPr>
            </a:lvl1pPr>
          </a:lstStyle>
          <a:p>
            <a:pPr/>
            <a:r>
              <a:t>売上</a:t>
            </a:r>
          </a:p>
        </p:txBody>
      </p:sp>
      <p:sp>
        <p:nvSpPr>
          <p:cNvPr id="164" name="労働時間"/>
          <p:cNvSpPr txBox="1"/>
          <p:nvPr/>
        </p:nvSpPr>
        <p:spPr>
          <a:xfrm>
            <a:off x="7322038" y="5473700"/>
            <a:ext cx="2552701" cy="711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游ゴシック体 ボールド"/>
                <a:ea typeface="游ゴシック体 ボールド"/>
                <a:cs typeface="游ゴシック体 ボールド"/>
                <a:sym typeface="游ゴシック体 ボールド"/>
              </a:defRPr>
            </a:lvl1pPr>
          </a:lstStyle>
          <a:p>
            <a:pPr/>
            <a:r>
              <a:t>労働時間</a:t>
            </a:r>
          </a:p>
        </p:txBody>
      </p:sp>
      <p:sp>
        <p:nvSpPr>
          <p:cNvPr id="165" name="※"/>
          <p:cNvSpPr txBox="1"/>
          <p:nvPr/>
        </p:nvSpPr>
        <p:spPr>
          <a:xfrm>
            <a:off x="9172053" y="3982511"/>
            <a:ext cx="342901"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游ゴシック体 ボールド"/>
                <a:ea typeface="游ゴシック体 ボールド"/>
                <a:cs typeface="游ゴシック体 ボールド"/>
                <a:sym typeface="游ゴシック体 ボールド"/>
              </a:defRPr>
            </a:lvl1pPr>
          </a:lstStyle>
          <a:p>
            <a:pPr/>
            <a:r>
              <a:t>※</a:t>
            </a:r>
          </a:p>
        </p:txBody>
      </p:sp>
      <p:sp>
        <p:nvSpPr>
          <p:cNvPr id="166" name="営業生産性"/>
          <p:cNvSpPr txBox="1"/>
          <p:nvPr/>
        </p:nvSpPr>
        <p:spPr>
          <a:xfrm>
            <a:off x="1823169" y="4838700"/>
            <a:ext cx="3162301" cy="711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游ゴシック体 ボールド"/>
                <a:ea typeface="游ゴシック体 ボールド"/>
                <a:cs typeface="游ゴシック体 ボールド"/>
                <a:sym typeface="游ゴシック体 ボールド"/>
              </a:defRPr>
            </a:lvl1pPr>
          </a:lstStyle>
          <a:p>
            <a:pPr/>
            <a:r>
              <a:t>営業生産性</a:t>
            </a:r>
          </a:p>
        </p:txBody>
      </p:sp>
      <p:sp>
        <p:nvSpPr>
          <p:cNvPr id="167" name="＝"/>
          <p:cNvSpPr txBox="1"/>
          <p:nvPr/>
        </p:nvSpPr>
        <p:spPr>
          <a:xfrm>
            <a:off x="5455228" y="4838700"/>
            <a:ext cx="723901" cy="711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游ゴシック体 ボールド"/>
                <a:ea typeface="游ゴシック体 ボールド"/>
                <a:cs typeface="游ゴシック体 ボールド"/>
                <a:sym typeface="游ゴシック体 ボールド"/>
              </a:defRPr>
            </a:lvl1pPr>
          </a:lstStyle>
          <a:p>
            <a:pPr/>
            <a:r>
              <a:t>＝</a:t>
            </a:r>
          </a:p>
        </p:txBody>
      </p:sp>
      <p:sp>
        <p:nvSpPr>
          <p:cNvPr id="168" name="矢印"/>
          <p:cNvSpPr/>
          <p:nvPr/>
        </p:nvSpPr>
        <p:spPr>
          <a:xfrm rot="16200000">
            <a:off x="10227505" y="4229391"/>
            <a:ext cx="699463" cy="659818"/>
          </a:xfrm>
          <a:prstGeom prst="rightArrow">
            <a:avLst>
              <a:gd name="adj1" fmla="val 37818"/>
              <a:gd name="adj2" fmla="val 62480"/>
            </a:avLst>
          </a:prstGeom>
          <a:solidFill>
            <a:srgbClr val="5250A1"/>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169" name="矢印"/>
          <p:cNvSpPr/>
          <p:nvPr/>
        </p:nvSpPr>
        <p:spPr>
          <a:xfrm flipH="1" rot="16200000">
            <a:off x="10258494" y="5491553"/>
            <a:ext cx="699464" cy="659818"/>
          </a:xfrm>
          <a:prstGeom prst="rightArrow">
            <a:avLst>
              <a:gd name="adj1" fmla="val 37818"/>
              <a:gd name="adj2" fmla="val 62480"/>
            </a:avLst>
          </a:pr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9"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30" name="セールスイネーブルメントツール"/>
          <p:cNvSpPr txBox="1"/>
          <p:nvPr/>
        </p:nvSpPr>
        <p:spPr>
          <a:xfrm>
            <a:off x="4183634" y="2879215"/>
            <a:ext cx="4637533"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游ゴシック体 ボールド"/>
                <a:ea typeface="游ゴシック体 ボールド"/>
                <a:cs typeface="游ゴシック体 ボールド"/>
                <a:sym typeface="游ゴシック体 ボールド"/>
              </a:defRPr>
            </a:lvl1pPr>
          </a:lstStyle>
          <a:p>
            <a:pPr/>
            <a:r>
              <a:t>セールスイネーブルメントツール</a:t>
            </a:r>
          </a:p>
        </p:txBody>
      </p:sp>
      <p:pic>
        <p:nvPicPr>
          <p:cNvPr id="631" name="logo.png" descr="logo.png"/>
          <p:cNvPicPr>
            <a:picLocks noChangeAspect="1"/>
          </p:cNvPicPr>
          <p:nvPr/>
        </p:nvPicPr>
        <p:blipFill>
          <a:blip r:embed="rId2">
            <a:extLst/>
          </a:blip>
          <a:stretch>
            <a:fillRect/>
          </a:stretch>
        </p:blipFill>
        <p:spPr>
          <a:xfrm>
            <a:off x="5375187" y="3442403"/>
            <a:ext cx="2254426" cy="553527"/>
          </a:xfrm>
          <a:prstGeom prst="rect">
            <a:avLst/>
          </a:prstGeom>
          <a:ln w="12700">
            <a:miter lim="400000"/>
          </a:ln>
        </p:spPr>
      </p:pic>
      <p:pic>
        <p:nvPicPr>
          <p:cNvPr id="632" name="イメージ" descr="イメージ"/>
          <p:cNvPicPr>
            <a:picLocks noChangeAspect="1"/>
          </p:cNvPicPr>
          <p:nvPr/>
        </p:nvPicPr>
        <p:blipFill>
          <a:blip r:embed="rId3">
            <a:extLst/>
          </a:blip>
          <a:stretch>
            <a:fillRect/>
          </a:stretch>
        </p:blipFill>
        <p:spPr>
          <a:xfrm>
            <a:off x="4106594" y="4607900"/>
            <a:ext cx="4791612" cy="2592564"/>
          </a:xfrm>
          <a:prstGeom prst="rect">
            <a:avLst/>
          </a:prstGeom>
          <a:ln w="12700">
            <a:miter lim="400000"/>
          </a:ln>
        </p:spPr>
      </p:pic>
      <p:sp>
        <p:nvSpPr>
          <p:cNvPr id="633" name="角丸四角形"/>
          <p:cNvSpPr/>
          <p:nvPr/>
        </p:nvSpPr>
        <p:spPr>
          <a:xfrm>
            <a:off x="4183633" y="7409273"/>
            <a:ext cx="4637533" cy="1479569"/>
          </a:xfrm>
          <a:prstGeom prst="roundRect">
            <a:avLst>
              <a:gd name="adj" fmla="val 6698"/>
            </a:avLst>
          </a:prstGeom>
          <a:solidFill>
            <a:srgbClr val="CCD1EC"/>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634" name="🚩ターゲット…"/>
          <p:cNvSpPr txBox="1"/>
          <p:nvPr/>
        </p:nvSpPr>
        <p:spPr>
          <a:xfrm>
            <a:off x="4525557" y="7793457"/>
            <a:ext cx="3953684" cy="7112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defRPr sz="1600">
                <a:solidFill>
                  <a:srgbClr val="5250A1"/>
                </a:solidFill>
                <a:latin typeface="游ゴシック体 ボールド"/>
                <a:ea typeface="游ゴシック体 ボールド"/>
                <a:cs typeface="游ゴシック体 ボールド"/>
                <a:sym typeface="游ゴシック体 ボールド"/>
              </a:defRPr>
            </a:pPr>
            <a:r>
              <a:t>🚩ターゲット</a:t>
            </a:r>
          </a:p>
          <a:p>
            <a:pPr algn="l">
              <a:defRPr sz="1600">
                <a:solidFill>
                  <a:srgbClr val="5250A1"/>
                </a:solidFill>
                <a:latin typeface="游ゴシック体 ボールド"/>
                <a:ea typeface="游ゴシック体 ボールド"/>
                <a:cs typeface="游ゴシック体 ボールド"/>
                <a:sym typeface="游ゴシック体 ボールド"/>
              </a:defRPr>
            </a:pPr>
            <a:r>
              <a:t>営業組織をもつ法人企業</a:t>
            </a:r>
          </a:p>
        </p:txBody>
      </p:sp>
      <p:sp>
        <p:nvSpPr>
          <p:cNvPr id="635" name="四角形"/>
          <p:cNvSpPr/>
          <p:nvPr/>
        </p:nvSpPr>
        <p:spPr>
          <a:xfrm>
            <a:off x="1481144" y="480730"/>
            <a:ext cx="8952946"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636" name="CardPicksの営業も試行錯誤を多く"/>
          <p:cNvSpPr txBox="1"/>
          <p:nvPr/>
        </p:nvSpPr>
        <p:spPr>
          <a:xfrm>
            <a:off x="1661969" y="556930"/>
            <a:ext cx="8591297"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CardPicksの営業も試行錯誤を多く</a:t>
            </a:r>
          </a:p>
        </p:txBody>
      </p:sp>
      <p:sp>
        <p:nvSpPr>
          <p:cNvPr id="637" name="四角形"/>
          <p:cNvSpPr/>
          <p:nvPr/>
        </p:nvSpPr>
        <p:spPr>
          <a:xfrm>
            <a:off x="1481144" y="1422621"/>
            <a:ext cx="3289301"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638" name="繰り返した。"/>
          <p:cNvSpPr txBox="1"/>
          <p:nvPr/>
        </p:nvSpPr>
        <p:spPr>
          <a:xfrm>
            <a:off x="1661969" y="1498821"/>
            <a:ext cx="3289301" cy="6096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繰り返した。</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0"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41" name="コールアウト"/>
          <p:cNvSpPr/>
          <p:nvPr/>
        </p:nvSpPr>
        <p:spPr>
          <a:xfrm>
            <a:off x="4069357" y="7789941"/>
            <a:ext cx="5578079" cy="12596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46" y="0"/>
                </a:moveTo>
                <a:cubicBezTo>
                  <a:pt x="110" y="0"/>
                  <a:pt x="0" y="487"/>
                  <a:pt x="0" y="1089"/>
                </a:cubicBezTo>
                <a:lnTo>
                  <a:pt x="0" y="20511"/>
                </a:lnTo>
                <a:cubicBezTo>
                  <a:pt x="0" y="21113"/>
                  <a:pt x="110" y="21600"/>
                  <a:pt x="246" y="21600"/>
                </a:cubicBezTo>
                <a:lnTo>
                  <a:pt x="19581" y="21600"/>
                </a:lnTo>
                <a:cubicBezTo>
                  <a:pt x="19716" y="21600"/>
                  <a:pt x="19827" y="21113"/>
                  <a:pt x="19827" y="20511"/>
                </a:cubicBezTo>
                <a:lnTo>
                  <a:pt x="19827" y="12100"/>
                </a:lnTo>
                <a:lnTo>
                  <a:pt x="21600" y="9929"/>
                </a:lnTo>
                <a:lnTo>
                  <a:pt x="19827" y="7751"/>
                </a:lnTo>
                <a:lnTo>
                  <a:pt x="19827" y="1089"/>
                </a:lnTo>
                <a:cubicBezTo>
                  <a:pt x="19827" y="487"/>
                  <a:pt x="19716" y="0"/>
                  <a:pt x="19581" y="0"/>
                </a:cubicBezTo>
                <a:lnTo>
                  <a:pt x="246" y="0"/>
                </a:lnTo>
                <a:close/>
              </a:path>
            </a:pathLst>
          </a:custGeom>
          <a:solidFill>
            <a:srgbClr val="EDEFEF"/>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642" name="四角形"/>
          <p:cNvSpPr/>
          <p:nvPr/>
        </p:nvSpPr>
        <p:spPr>
          <a:xfrm>
            <a:off x="1481144" y="480730"/>
            <a:ext cx="9103362"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643" name="CardPicksの営業プロセスにおいて、"/>
          <p:cNvSpPr txBox="1"/>
          <p:nvPr/>
        </p:nvSpPr>
        <p:spPr>
          <a:xfrm>
            <a:off x="1661969" y="556930"/>
            <a:ext cx="9103361"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CardPicksの営業プロセスにおいて、</a:t>
            </a:r>
          </a:p>
        </p:txBody>
      </p:sp>
      <p:sp>
        <p:nvSpPr>
          <p:cNvPr id="644" name="四角形"/>
          <p:cNvSpPr/>
          <p:nvPr/>
        </p:nvSpPr>
        <p:spPr>
          <a:xfrm>
            <a:off x="1481144" y="1422621"/>
            <a:ext cx="7771461"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645" name="手こずっていた2つのプロセス。"/>
          <p:cNvSpPr txBox="1"/>
          <p:nvPr/>
        </p:nvSpPr>
        <p:spPr>
          <a:xfrm>
            <a:off x="1661969" y="1498821"/>
            <a:ext cx="7771461" cy="6096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手こずっていた2つのプロセス。</a:t>
            </a:r>
          </a:p>
        </p:txBody>
      </p:sp>
      <p:sp>
        <p:nvSpPr>
          <p:cNvPr id="646" name="四角形"/>
          <p:cNvSpPr/>
          <p:nvPr/>
        </p:nvSpPr>
        <p:spPr>
          <a:xfrm>
            <a:off x="9309750" y="2964580"/>
            <a:ext cx="2214117" cy="1115121"/>
          </a:xfrm>
          <a:prstGeom prst="rect">
            <a:avLst/>
          </a:prstGeom>
          <a:solidFill>
            <a:srgbClr val="929292"/>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647" name="三角形"/>
          <p:cNvSpPr/>
          <p:nvPr/>
        </p:nvSpPr>
        <p:spPr>
          <a:xfrm flipH="1" rot="5400000">
            <a:off x="9253703" y="3227882"/>
            <a:ext cx="1231901" cy="5885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929292"/>
          </a:solidFill>
          <a:ln w="50800">
            <a:solidFill>
              <a:srgbClr val="FFFFFF"/>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648" name="四角形"/>
          <p:cNvSpPr/>
          <p:nvPr/>
        </p:nvSpPr>
        <p:spPr>
          <a:xfrm>
            <a:off x="7949795" y="2964580"/>
            <a:ext cx="1652688" cy="1115121"/>
          </a:xfrm>
          <a:prstGeom prst="rect">
            <a:avLst/>
          </a:prstGeom>
          <a:solidFill>
            <a:srgbClr val="929292"/>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649" name="三角形"/>
          <p:cNvSpPr/>
          <p:nvPr/>
        </p:nvSpPr>
        <p:spPr>
          <a:xfrm flipH="1" rot="5400000">
            <a:off x="7636488" y="3227882"/>
            <a:ext cx="1231901" cy="5885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D64278"/>
          </a:solidFill>
          <a:ln w="50800">
            <a:solidFill>
              <a:srgbClr val="FFFFFF"/>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650" name="四角形"/>
          <p:cNvSpPr/>
          <p:nvPr/>
        </p:nvSpPr>
        <p:spPr>
          <a:xfrm>
            <a:off x="6332580" y="2964580"/>
            <a:ext cx="1652687" cy="1115121"/>
          </a:xfrm>
          <a:prstGeom prst="rect">
            <a:avLst/>
          </a:pr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651" name="三角形"/>
          <p:cNvSpPr/>
          <p:nvPr/>
        </p:nvSpPr>
        <p:spPr>
          <a:xfrm flipH="1" rot="5400000">
            <a:off x="6019272" y="3227882"/>
            <a:ext cx="1231901" cy="5885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D64278"/>
          </a:solidFill>
          <a:ln w="50800">
            <a:solidFill>
              <a:srgbClr val="FFFFFF"/>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652" name="四角形"/>
          <p:cNvSpPr/>
          <p:nvPr/>
        </p:nvSpPr>
        <p:spPr>
          <a:xfrm>
            <a:off x="4715364" y="2964580"/>
            <a:ext cx="1652688" cy="1115121"/>
          </a:xfrm>
          <a:prstGeom prst="rect">
            <a:avLst/>
          </a:pr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653" name="三角形"/>
          <p:cNvSpPr/>
          <p:nvPr/>
        </p:nvSpPr>
        <p:spPr>
          <a:xfrm flipH="1" rot="5400000">
            <a:off x="4402056" y="3227882"/>
            <a:ext cx="1231901" cy="5885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929292"/>
          </a:solidFill>
          <a:ln w="50800">
            <a:solidFill>
              <a:srgbClr val="FFFFFF"/>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654" name="四角形"/>
          <p:cNvSpPr/>
          <p:nvPr/>
        </p:nvSpPr>
        <p:spPr>
          <a:xfrm>
            <a:off x="3098149" y="2964580"/>
            <a:ext cx="1652687" cy="1115121"/>
          </a:xfrm>
          <a:prstGeom prst="rect">
            <a:avLst/>
          </a:prstGeom>
          <a:solidFill>
            <a:srgbClr val="929292"/>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655" name="三角形"/>
          <p:cNvSpPr/>
          <p:nvPr/>
        </p:nvSpPr>
        <p:spPr>
          <a:xfrm flipH="1" rot="5400000">
            <a:off x="2784841" y="3227882"/>
            <a:ext cx="1231901" cy="5885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929292"/>
          </a:solidFill>
          <a:ln w="50800">
            <a:solidFill>
              <a:srgbClr val="FFFFFF"/>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656" name="四角形"/>
          <p:cNvSpPr/>
          <p:nvPr/>
        </p:nvSpPr>
        <p:spPr>
          <a:xfrm>
            <a:off x="1480933" y="2964580"/>
            <a:ext cx="1652688" cy="1115121"/>
          </a:xfrm>
          <a:prstGeom prst="rect">
            <a:avLst/>
          </a:prstGeom>
          <a:solidFill>
            <a:srgbClr val="929292"/>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657" name="課題ヒアリング"/>
          <p:cNvSpPr txBox="1"/>
          <p:nvPr/>
        </p:nvSpPr>
        <p:spPr>
          <a:xfrm>
            <a:off x="1629977" y="3382440"/>
            <a:ext cx="1511301" cy="2794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1600">
                <a:solidFill>
                  <a:srgbClr val="FFFFFF"/>
                </a:solidFill>
                <a:latin typeface="游ゴシック体 ボールド"/>
                <a:ea typeface="游ゴシック体 ボールド"/>
                <a:cs typeface="游ゴシック体 ボールド"/>
                <a:sym typeface="游ゴシック体 ボールド"/>
              </a:defRPr>
            </a:lvl1pPr>
          </a:lstStyle>
          <a:p>
            <a:pPr/>
            <a:r>
              <a:t>課題ヒアリング</a:t>
            </a:r>
          </a:p>
        </p:txBody>
      </p:sp>
      <p:sp>
        <p:nvSpPr>
          <p:cNvPr id="658" name="担当者…"/>
          <p:cNvSpPr txBox="1"/>
          <p:nvPr/>
        </p:nvSpPr>
        <p:spPr>
          <a:xfrm>
            <a:off x="3851947" y="3230040"/>
            <a:ext cx="901701" cy="5842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defRPr sz="1600">
                <a:solidFill>
                  <a:srgbClr val="FFFFFF"/>
                </a:solidFill>
                <a:latin typeface="游ゴシック体 ボールド"/>
                <a:ea typeface="游ゴシック体 ボールド"/>
                <a:cs typeface="游ゴシック体 ボールド"/>
                <a:sym typeface="游ゴシック体 ボールド"/>
              </a:defRPr>
            </a:pPr>
            <a:r>
              <a:t>担当者</a:t>
            </a:r>
          </a:p>
          <a:p>
            <a:pPr>
              <a:defRPr sz="1600">
                <a:solidFill>
                  <a:srgbClr val="FFFFFF"/>
                </a:solidFill>
                <a:latin typeface="游ゴシック体 ボールド"/>
                <a:ea typeface="游ゴシック体 ボールド"/>
                <a:cs typeface="游ゴシック体 ボールド"/>
                <a:sym typeface="游ゴシック体 ボールド"/>
              </a:defRPr>
            </a:pPr>
            <a:r>
              <a:t>価値合意</a:t>
            </a:r>
          </a:p>
        </p:txBody>
      </p:sp>
      <p:sp>
        <p:nvSpPr>
          <p:cNvPr id="659" name="意思決定者…"/>
          <p:cNvSpPr txBox="1"/>
          <p:nvPr/>
        </p:nvSpPr>
        <p:spPr>
          <a:xfrm>
            <a:off x="5374025" y="3230040"/>
            <a:ext cx="1104901" cy="5842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defRPr sz="1600">
                <a:solidFill>
                  <a:srgbClr val="FFFFFF"/>
                </a:solidFill>
                <a:latin typeface="游ゴシック体 ボールド"/>
                <a:ea typeface="游ゴシック体 ボールド"/>
                <a:cs typeface="游ゴシック体 ボールド"/>
                <a:sym typeface="游ゴシック体 ボールド"/>
              </a:defRPr>
            </a:pPr>
            <a:r>
              <a:t>意思決定者</a:t>
            </a:r>
          </a:p>
          <a:p>
            <a:pPr>
              <a:defRPr sz="1600">
                <a:solidFill>
                  <a:srgbClr val="FFFFFF"/>
                </a:solidFill>
                <a:latin typeface="游ゴシック体 ボールド"/>
                <a:ea typeface="游ゴシック体 ボールド"/>
                <a:cs typeface="游ゴシック体 ボールド"/>
                <a:sym typeface="游ゴシック体 ボールド"/>
              </a:defRPr>
            </a:pPr>
            <a:r>
              <a:t>価値合意</a:t>
            </a:r>
          </a:p>
        </p:txBody>
      </p:sp>
      <p:sp>
        <p:nvSpPr>
          <p:cNvPr id="660" name="料金と…"/>
          <p:cNvSpPr txBox="1"/>
          <p:nvPr/>
        </p:nvSpPr>
        <p:spPr>
          <a:xfrm>
            <a:off x="6943124" y="3230040"/>
            <a:ext cx="1308101" cy="5842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defRPr sz="1600">
                <a:solidFill>
                  <a:srgbClr val="FFFFFF"/>
                </a:solidFill>
                <a:latin typeface="游ゴシック体 ボールド"/>
                <a:ea typeface="游ゴシック体 ボールド"/>
                <a:cs typeface="游ゴシック体 ボールド"/>
                <a:sym typeface="游ゴシック体 ボールド"/>
              </a:defRPr>
            </a:pPr>
            <a:r>
              <a:t>料金と</a:t>
            </a:r>
          </a:p>
          <a:p>
            <a:pPr>
              <a:defRPr sz="1600">
                <a:solidFill>
                  <a:srgbClr val="FFFFFF"/>
                </a:solidFill>
                <a:latin typeface="游ゴシック体 ボールド"/>
                <a:ea typeface="游ゴシック体 ボールド"/>
                <a:cs typeface="游ゴシック体 ボールド"/>
                <a:sym typeface="游ゴシック体 ボールド"/>
              </a:defRPr>
            </a:pPr>
            <a:r>
              <a:t>スケジュール</a:t>
            </a:r>
          </a:p>
        </p:txBody>
      </p:sp>
      <p:sp>
        <p:nvSpPr>
          <p:cNvPr id="661" name="契約手続き"/>
          <p:cNvSpPr txBox="1"/>
          <p:nvPr/>
        </p:nvSpPr>
        <p:spPr>
          <a:xfrm>
            <a:off x="8674640" y="3382440"/>
            <a:ext cx="1104901" cy="2794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1600">
                <a:solidFill>
                  <a:srgbClr val="FFFFFF"/>
                </a:solidFill>
                <a:latin typeface="游ゴシック体 ボールド"/>
                <a:ea typeface="游ゴシック体 ボールド"/>
                <a:cs typeface="游ゴシック体 ボールド"/>
                <a:sym typeface="游ゴシック体 ボールド"/>
              </a:defRPr>
            </a:lvl1pPr>
          </a:lstStyle>
          <a:p>
            <a:pPr/>
            <a:r>
              <a:t>契約手続き</a:t>
            </a:r>
          </a:p>
        </p:txBody>
      </p:sp>
      <p:sp>
        <p:nvSpPr>
          <p:cNvPr id="662" name="導入・運用"/>
          <p:cNvSpPr txBox="1"/>
          <p:nvPr/>
        </p:nvSpPr>
        <p:spPr>
          <a:xfrm>
            <a:off x="10291855" y="3382440"/>
            <a:ext cx="1104901" cy="2794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1600">
                <a:solidFill>
                  <a:srgbClr val="FFFFFF"/>
                </a:solidFill>
                <a:latin typeface="游ゴシック体 ボールド"/>
                <a:ea typeface="游ゴシック体 ボールド"/>
                <a:cs typeface="游ゴシック体 ボールド"/>
                <a:sym typeface="游ゴシック体 ボールド"/>
              </a:defRPr>
            </a:lvl1pPr>
          </a:lstStyle>
          <a:p>
            <a:pPr/>
            <a:r>
              <a:t>導入・運用</a:t>
            </a:r>
          </a:p>
        </p:txBody>
      </p:sp>
      <p:sp>
        <p:nvSpPr>
          <p:cNvPr id="663" name="良いと思うけど、費用対効果をどう考えれば良いかな？上司に説明するときに、費用対効果を聞かれる。"/>
          <p:cNvSpPr txBox="1"/>
          <p:nvPr/>
        </p:nvSpPr>
        <p:spPr>
          <a:xfrm>
            <a:off x="4315760" y="7992581"/>
            <a:ext cx="4562050" cy="914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defRPr sz="1600">
                <a:latin typeface="游ゴシック体 ボールド"/>
                <a:ea typeface="游ゴシック体 ボールド"/>
                <a:cs typeface="游ゴシック体 ボールド"/>
                <a:sym typeface="游ゴシック体 ボールド"/>
              </a:defRPr>
            </a:lvl1pPr>
          </a:lstStyle>
          <a:p>
            <a:pPr/>
            <a:r>
              <a:t>良いと思うけど、費用対効果をどう考えれば良いかな？上司に説明するときに、費用対効果を聞かれる。</a:t>
            </a:r>
          </a:p>
        </p:txBody>
      </p:sp>
      <p:sp>
        <p:nvSpPr>
          <p:cNvPr id="664" name="三角形"/>
          <p:cNvSpPr/>
          <p:nvPr/>
        </p:nvSpPr>
        <p:spPr>
          <a:xfrm>
            <a:off x="5629644" y="4193804"/>
            <a:ext cx="354286" cy="279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665" name="このプロセスが前に進まないことが多かった😔"/>
          <p:cNvSpPr txBox="1"/>
          <p:nvPr/>
        </p:nvSpPr>
        <p:spPr>
          <a:xfrm>
            <a:off x="4765463" y="4650451"/>
            <a:ext cx="3937567" cy="800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defRPr sz="1800">
                <a:solidFill>
                  <a:srgbClr val="D64278"/>
                </a:solidFill>
                <a:latin typeface="游ゴシック体 ボールド"/>
                <a:ea typeface="游ゴシック体 ボールド"/>
                <a:cs typeface="游ゴシック体 ボールド"/>
                <a:sym typeface="游ゴシック体 ボールド"/>
              </a:defRPr>
            </a:lvl1pPr>
          </a:lstStyle>
          <a:p>
            <a:pPr/>
            <a:r>
              <a:t>このプロセスが前に進まないことが多かった😔</a:t>
            </a:r>
          </a:p>
        </p:txBody>
      </p:sp>
      <p:sp>
        <p:nvSpPr>
          <p:cNvPr id="666" name="コールアウト"/>
          <p:cNvSpPr/>
          <p:nvPr/>
        </p:nvSpPr>
        <p:spPr>
          <a:xfrm>
            <a:off x="3620492" y="6490029"/>
            <a:ext cx="5568951" cy="9763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87" y="0"/>
                </a:moveTo>
                <a:cubicBezTo>
                  <a:pt x="1851" y="0"/>
                  <a:pt x="1741" y="629"/>
                  <a:pt x="1741" y="1405"/>
                </a:cubicBezTo>
                <a:lnTo>
                  <a:pt x="1741" y="7349"/>
                </a:lnTo>
                <a:lnTo>
                  <a:pt x="0" y="10150"/>
                </a:lnTo>
                <a:lnTo>
                  <a:pt x="1741" y="12960"/>
                </a:lnTo>
                <a:lnTo>
                  <a:pt x="1741" y="20195"/>
                </a:lnTo>
                <a:cubicBezTo>
                  <a:pt x="1741" y="20971"/>
                  <a:pt x="1851" y="21600"/>
                  <a:pt x="1987" y="21600"/>
                </a:cubicBezTo>
                <a:lnTo>
                  <a:pt x="21354" y="21600"/>
                </a:lnTo>
                <a:cubicBezTo>
                  <a:pt x="21490" y="21600"/>
                  <a:pt x="21600" y="20971"/>
                  <a:pt x="21600" y="20195"/>
                </a:cubicBezTo>
                <a:lnTo>
                  <a:pt x="21600" y="1405"/>
                </a:lnTo>
                <a:cubicBezTo>
                  <a:pt x="21600" y="629"/>
                  <a:pt x="21490" y="0"/>
                  <a:pt x="21354" y="0"/>
                </a:cubicBezTo>
                <a:lnTo>
                  <a:pt x="1987" y="0"/>
                </a:lnTo>
                <a:close/>
              </a:path>
            </a:pathLst>
          </a:custGeom>
          <a:solidFill>
            <a:srgbClr val="EDEFEF"/>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667" name="うーん、イメージがちょっとわかないなぁ。"/>
          <p:cNvSpPr txBox="1"/>
          <p:nvPr/>
        </p:nvSpPr>
        <p:spPr>
          <a:xfrm>
            <a:off x="4359063" y="6825785"/>
            <a:ext cx="4562050" cy="30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defRPr sz="1600">
                <a:latin typeface="游ゴシック体 ボールド"/>
                <a:ea typeface="游ゴシック体 ボールド"/>
                <a:cs typeface="游ゴシック体 ボールド"/>
                <a:sym typeface="游ゴシック体 ボールド"/>
              </a:defRPr>
            </a:lvl1pPr>
          </a:lstStyle>
          <a:p>
            <a:pPr/>
            <a:r>
              <a:t>うーん、イメージがちょっとわかないなぁ。</a:t>
            </a:r>
          </a:p>
        </p:txBody>
      </p:sp>
      <p:pic>
        <p:nvPicPr>
          <p:cNvPr id="668" name="Group 2.png" descr="Group 2.png"/>
          <p:cNvPicPr>
            <a:picLocks noChangeAspect="1"/>
          </p:cNvPicPr>
          <p:nvPr/>
        </p:nvPicPr>
        <p:blipFill>
          <a:blip r:embed="rId2">
            <a:extLst/>
          </a:blip>
          <a:stretch>
            <a:fillRect/>
          </a:stretch>
        </p:blipFill>
        <p:spPr>
          <a:xfrm>
            <a:off x="9956820" y="7556021"/>
            <a:ext cx="446654" cy="1468205"/>
          </a:xfrm>
          <a:prstGeom prst="rect">
            <a:avLst/>
          </a:prstGeom>
          <a:ln w="12700">
            <a:miter lim="400000"/>
          </a:ln>
        </p:spPr>
      </p:pic>
      <p:pic>
        <p:nvPicPr>
          <p:cNvPr id="669" name="Group 3.png" descr="Group 3.png"/>
          <p:cNvPicPr>
            <a:picLocks noChangeAspect="1"/>
          </p:cNvPicPr>
          <p:nvPr/>
        </p:nvPicPr>
        <p:blipFill>
          <a:blip r:embed="rId3">
            <a:extLst/>
          </a:blip>
          <a:stretch>
            <a:fillRect/>
          </a:stretch>
        </p:blipFill>
        <p:spPr>
          <a:xfrm>
            <a:off x="2623643" y="6329228"/>
            <a:ext cx="887559" cy="1468205"/>
          </a:xfrm>
          <a:prstGeom prst="rect">
            <a:avLst/>
          </a:prstGeom>
          <a:ln w="12700">
            <a:miter lim="400000"/>
          </a:ln>
        </p:spPr>
      </p:pic>
      <p:sp>
        <p:nvSpPr>
          <p:cNvPr id="670" name="&lt;🗣よく言われていた言葉&gt;"/>
          <p:cNvSpPr txBox="1"/>
          <p:nvPr/>
        </p:nvSpPr>
        <p:spPr>
          <a:xfrm>
            <a:off x="4315760" y="5773275"/>
            <a:ext cx="4562050"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1600">
                <a:latin typeface="游ゴシック体 ボールド"/>
                <a:ea typeface="游ゴシック体 ボールド"/>
                <a:cs typeface="游ゴシック体 ボールド"/>
                <a:sym typeface="游ゴシック体 ボールド"/>
              </a:defRPr>
            </a:lvl1pPr>
          </a:lstStyle>
          <a:p>
            <a:pPr/>
            <a:r>
              <a:t>&lt;🗣よく言われていた言葉&gt;</a:t>
            </a:r>
          </a:p>
        </p:txBody>
      </p:sp>
      <p:sp>
        <p:nvSpPr>
          <p:cNvPr id="671" name="三角形"/>
          <p:cNvSpPr/>
          <p:nvPr/>
        </p:nvSpPr>
        <p:spPr>
          <a:xfrm>
            <a:off x="7271552" y="4193804"/>
            <a:ext cx="354286" cy="279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3"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74" name="コールアウト"/>
          <p:cNvSpPr/>
          <p:nvPr/>
        </p:nvSpPr>
        <p:spPr>
          <a:xfrm>
            <a:off x="1788715" y="3448116"/>
            <a:ext cx="9427370" cy="2857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5" y="0"/>
                </a:moveTo>
                <a:cubicBezTo>
                  <a:pt x="65" y="0"/>
                  <a:pt x="0" y="215"/>
                  <a:pt x="0" y="480"/>
                </a:cubicBezTo>
                <a:lnTo>
                  <a:pt x="0" y="17793"/>
                </a:lnTo>
                <a:cubicBezTo>
                  <a:pt x="0" y="18058"/>
                  <a:pt x="65" y="18273"/>
                  <a:pt x="145" y="18273"/>
                </a:cubicBezTo>
                <a:lnTo>
                  <a:pt x="10255" y="18273"/>
                </a:lnTo>
                <a:lnTo>
                  <a:pt x="10546" y="21600"/>
                </a:lnTo>
                <a:lnTo>
                  <a:pt x="10836" y="18273"/>
                </a:lnTo>
                <a:lnTo>
                  <a:pt x="21455" y="18273"/>
                </a:lnTo>
                <a:cubicBezTo>
                  <a:pt x="21535" y="18273"/>
                  <a:pt x="21600" y="18058"/>
                  <a:pt x="21600" y="17793"/>
                </a:cubicBezTo>
                <a:lnTo>
                  <a:pt x="21600" y="480"/>
                </a:lnTo>
                <a:cubicBezTo>
                  <a:pt x="21600" y="215"/>
                  <a:pt x="21535" y="0"/>
                  <a:pt x="21455" y="0"/>
                </a:cubicBezTo>
                <a:lnTo>
                  <a:pt x="145" y="0"/>
                </a:lnTo>
                <a:close/>
              </a:path>
            </a:pathLst>
          </a:custGeom>
          <a:solidFill>
            <a:srgbClr val="7EC8C7">
              <a:alpha val="48529"/>
            </a:srgbClr>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675" name="主に、2つの営業コンテンツの改善により…"/>
          <p:cNvSpPr txBox="1"/>
          <p:nvPr/>
        </p:nvSpPr>
        <p:spPr>
          <a:xfrm>
            <a:off x="3008281" y="4047066"/>
            <a:ext cx="6988238" cy="132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latin typeface="游ゴシック体 ボールド"/>
                <a:ea typeface="游ゴシック体 ボールド"/>
                <a:cs typeface="游ゴシック体 ボールド"/>
                <a:sym typeface="游ゴシック体 ボールド"/>
              </a:defRPr>
            </a:pPr>
            <a:r>
              <a:t>主に、2つの営業コンテンツの改善により</a:t>
            </a:r>
          </a:p>
          <a:p>
            <a:pPr algn="l">
              <a:defRPr>
                <a:latin typeface="游ゴシック体 ボールド"/>
                <a:ea typeface="游ゴシック体 ボールド"/>
                <a:cs typeface="游ゴシック体 ボールド"/>
                <a:sym typeface="游ゴシック体 ボールド"/>
              </a:defRPr>
            </a:pPr>
            <a:r>
              <a:t>この2つのプロセスが前に進むようになりました。</a:t>
            </a:r>
          </a:p>
          <a:p>
            <a:pPr algn="l">
              <a:defRPr>
                <a:latin typeface="游ゴシック体 ボールド"/>
                <a:ea typeface="游ゴシック体 ボールド"/>
                <a:cs typeface="游ゴシック体 ボールド"/>
                <a:sym typeface="游ゴシック体 ボールド"/>
              </a:defRPr>
            </a:pPr>
            <a:r>
              <a:t>結果、全体の受注率が15%改善されています。</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7"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78" name="四角形"/>
          <p:cNvSpPr/>
          <p:nvPr/>
        </p:nvSpPr>
        <p:spPr>
          <a:xfrm>
            <a:off x="1481144" y="480730"/>
            <a:ext cx="9290589"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679" name="マーケティングチームのコンテンツの"/>
          <p:cNvSpPr txBox="1"/>
          <p:nvPr/>
        </p:nvSpPr>
        <p:spPr>
          <a:xfrm>
            <a:off x="1661969" y="556930"/>
            <a:ext cx="9076691"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マーケティングチームのコンテンツの</a:t>
            </a:r>
          </a:p>
        </p:txBody>
      </p:sp>
      <p:sp>
        <p:nvSpPr>
          <p:cNvPr id="680" name="四角形"/>
          <p:cNvSpPr/>
          <p:nvPr/>
        </p:nvSpPr>
        <p:spPr>
          <a:xfrm>
            <a:off x="1481144" y="1422621"/>
            <a:ext cx="8928940"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681" name="ある1ページを、営業の最初に説明。"/>
          <p:cNvSpPr txBox="1"/>
          <p:nvPr/>
        </p:nvSpPr>
        <p:spPr>
          <a:xfrm>
            <a:off x="1661969" y="1498821"/>
            <a:ext cx="8928939" cy="6096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ある1ページを、営業の最初に説明。</a:t>
            </a:r>
          </a:p>
        </p:txBody>
      </p:sp>
      <p:sp>
        <p:nvSpPr>
          <p:cNvPr id="682" name="角丸四角形"/>
          <p:cNvSpPr/>
          <p:nvPr/>
        </p:nvSpPr>
        <p:spPr>
          <a:xfrm>
            <a:off x="1475198" y="5998552"/>
            <a:ext cx="10036889" cy="2953350"/>
          </a:xfrm>
          <a:prstGeom prst="roundRect">
            <a:avLst>
              <a:gd name="adj" fmla="val 3355"/>
            </a:avLst>
          </a:prstGeom>
          <a:solidFill>
            <a:srgbClr val="D64278">
              <a:alpha val="32543"/>
            </a:srgbClr>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683" name="💡背景…"/>
          <p:cNvSpPr txBox="1"/>
          <p:nvPr/>
        </p:nvSpPr>
        <p:spPr>
          <a:xfrm>
            <a:off x="1825880" y="6122231"/>
            <a:ext cx="9505334" cy="25400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defRPr sz="1600">
                <a:solidFill>
                  <a:srgbClr val="D64278"/>
                </a:solidFill>
                <a:latin typeface="游ゴシック体 ボールド"/>
                <a:ea typeface="游ゴシック体 ボールド"/>
                <a:cs typeface="游ゴシック体 ボールド"/>
                <a:sym typeface="游ゴシック体 ボールド"/>
              </a:defRPr>
            </a:pPr>
            <a:r>
              <a:t>💡背景</a:t>
            </a:r>
          </a:p>
          <a:p>
            <a:pPr algn="l">
              <a:defRPr sz="1600">
                <a:solidFill>
                  <a:srgbClr val="D64278"/>
                </a:solidFill>
                <a:latin typeface="游ゴシック体 ボールド"/>
                <a:ea typeface="游ゴシック体 ボールド"/>
                <a:cs typeface="游ゴシック体 ボールド"/>
                <a:sym typeface="游ゴシック体 ボールド"/>
              </a:defRPr>
            </a:pPr>
            <a:r>
              <a:t>・ある営業担当者の受注がある時期から上がっていた。</a:t>
            </a:r>
          </a:p>
          <a:p>
            <a:pPr algn="l">
              <a:defRPr sz="1600">
                <a:solidFill>
                  <a:srgbClr val="D64278"/>
                </a:solidFill>
                <a:latin typeface="游ゴシック体 ボールド"/>
                <a:ea typeface="游ゴシック体 ボールド"/>
                <a:cs typeface="游ゴシック体 ボールド"/>
                <a:sym typeface="游ゴシック体 ボールド"/>
              </a:defRPr>
            </a:pPr>
            <a:r>
              <a:t>・CardPicksでその営業担当者のコンテンツの利用状況を確認すると、マーケティングチームの使っているコンテンツを利用していることが判明。</a:t>
            </a:r>
          </a:p>
          <a:p>
            <a:pPr algn="l">
              <a:defRPr sz="1600">
                <a:solidFill>
                  <a:srgbClr val="D64278"/>
                </a:solidFill>
                <a:latin typeface="游ゴシック体 ボールド"/>
                <a:ea typeface="游ゴシック体 ボールド"/>
                <a:cs typeface="游ゴシック体 ボールド"/>
                <a:sym typeface="游ゴシック体 ボールド"/>
              </a:defRPr>
            </a:pPr>
            <a:r>
              <a:t>・その営業担当者に、どんな営業をしているかを聴くと、ある1ページを営業の冒頭で使っていることが判明。</a:t>
            </a:r>
          </a:p>
          <a:p>
            <a:pPr algn="l">
              <a:defRPr sz="1600">
                <a:solidFill>
                  <a:srgbClr val="D64278"/>
                </a:solidFill>
                <a:latin typeface="游ゴシック体 ボールド"/>
                <a:ea typeface="游ゴシック体 ボールド"/>
                <a:cs typeface="游ゴシック体 ボールド"/>
                <a:sym typeface="游ゴシック体 ボールド"/>
              </a:defRPr>
            </a:pPr>
            <a:r>
              <a:t>・その営業の流れを他の営業担当者にも展開。</a:t>
            </a:r>
          </a:p>
          <a:p>
            <a:pPr algn="l">
              <a:defRPr sz="1600">
                <a:solidFill>
                  <a:srgbClr val="D64278"/>
                </a:solidFill>
                <a:latin typeface="游ゴシック体 ボールド"/>
                <a:ea typeface="游ゴシック体 ボールド"/>
                <a:cs typeface="游ゴシック体 ボールド"/>
                <a:sym typeface="游ゴシック体 ボールド"/>
              </a:defRPr>
            </a:pPr>
            <a:r>
              <a:t>・全体として受注率が15%向上。</a:t>
            </a:r>
          </a:p>
        </p:txBody>
      </p:sp>
      <p:grpSp>
        <p:nvGrpSpPr>
          <p:cNvPr id="686" name="グループ"/>
          <p:cNvGrpSpPr/>
          <p:nvPr/>
        </p:nvGrpSpPr>
        <p:grpSpPr>
          <a:xfrm>
            <a:off x="4418872" y="3085876"/>
            <a:ext cx="4319351" cy="2413107"/>
            <a:chOff x="0" y="0"/>
            <a:chExt cx="4319349" cy="2413106"/>
          </a:xfrm>
        </p:grpSpPr>
        <p:pic>
          <p:nvPicPr>
            <p:cNvPr id="684" name="グループ" descr="グループ"/>
            <p:cNvPicPr>
              <a:picLocks noChangeAspect="1"/>
            </p:cNvPicPr>
            <p:nvPr/>
          </p:nvPicPr>
          <p:blipFill>
            <a:blip r:embed="rId2">
              <a:extLst/>
            </a:blip>
            <a:stretch>
              <a:fillRect/>
            </a:stretch>
          </p:blipFill>
          <p:spPr>
            <a:xfrm>
              <a:off x="0" y="0"/>
              <a:ext cx="4319350" cy="2413107"/>
            </a:xfrm>
            <a:prstGeom prst="rect">
              <a:avLst/>
            </a:prstGeom>
            <a:ln w="12700" cap="flat">
              <a:noFill/>
              <a:miter lim="400000"/>
            </a:ln>
            <a:effectLst/>
          </p:spPr>
        </p:pic>
        <p:pic>
          <p:nvPicPr>
            <p:cNvPr id="685" name="セールスイネーブルメントをはじめよう.001.jpeg" descr="セールスイネーブルメントをはじめよう.001.jpeg"/>
            <p:cNvPicPr>
              <a:picLocks noChangeAspect="1"/>
            </p:cNvPicPr>
            <p:nvPr/>
          </p:nvPicPr>
          <p:blipFill>
            <a:blip r:embed="rId3">
              <a:extLst/>
            </a:blip>
            <a:srcRect l="180" t="0" r="180" b="10853"/>
            <a:stretch>
              <a:fillRect/>
            </a:stretch>
          </p:blipFill>
          <p:spPr>
            <a:xfrm>
              <a:off x="651377" y="117276"/>
              <a:ext cx="3025705" cy="2030316"/>
            </a:xfrm>
            <a:prstGeom prst="rect">
              <a:avLst/>
            </a:prstGeom>
            <a:ln w="12700" cap="flat">
              <a:noFill/>
              <a:miter lim="400000"/>
            </a:ln>
            <a:effectLst>
              <a:outerShdw sx="100000" sy="100000" kx="0" ky="0" algn="b" rotWithShape="0" blurRad="63500" dist="0" dir="5400000">
                <a:srgbClr val="000000">
                  <a:alpha val="50000"/>
                </a:srgbClr>
              </a:outerShdw>
            </a:effectLst>
          </p:spPr>
        </p:pic>
      </p:gr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8"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89" name="実はホワイトペーパーの1ページを利用"/>
          <p:cNvSpPr txBox="1"/>
          <p:nvPr/>
        </p:nvSpPr>
        <p:spPr>
          <a:xfrm>
            <a:off x="1661969" y="1498821"/>
            <a:ext cx="9446337" cy="6096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実はホワイトペーパーの1ページを利用</a:t>
            </a:r>
          </a:p>
        </p:txBody>
      </p:sp>
      <p:grpSp>
        <p:nvGrpSpPr>
          <p:cNvPr id="692" name="グループ"/>
          <p:cNvGrpSpPr/>
          <p:nvPr/>
        </p:nvGrpSpPr>
        <p:grpSpPr>
          <a:xfrm>
            <a:off x="4418872" y="3085876"/>
            <a:ext cx="4319351" cy="2413107"/>
            <a:chOff x="0" y="0"/>
            <a:chExt cx="4319349" cy="2413106"/>
          </a:xfrm>
        </p:grpSpPr>
        <p:pic>
          <p:nvPicPr>
            <p:cNvPr id="690" name="グループ" descr="グループ"/>
            <p:cNvPicPr>
              <a:picLocks noChangeAspect="1"/>
            </p:cNvPicPr>
            <p:nvPr/>
          </p:nvPicPr>
          <p:blipFill>
            <a:blip r:embed="rId2">
              <a:extLst/>
            </a:blip>
            <a:stretch>
              <a:fillRect/>
            </a:stretch>
          </p:blipFill>
          <p:spPr>
            <a:xfrm>
              <a:off x="0" y="0"/>
              <a:ext cx="4319350" cy="2413107"/>
            </a:xfrm>
            <a:prstGeom prst="rect">
              <a:avLst/>
            </a:prstGeom>
            <a:ln w="12700" cap="flat">
              <a:noFill/>
              <a:miter lim="400000"/>
            </a:ln>
            <a:effectLst/>
          </p:spPr>
        </p:pic>
        <p:pic>
          <p:nvPicPr>
            <p:cNvPr id="691" name="セールスイネーブルメントをはじめよう.001.jpeg" descr="セールスイネーブルメントをはじめよう.001.jpeg"/>
            <p:cNvPicPr>
              <a:picLocks noChangeAspect="1"/>
            </p:cNvPicPr>
            <p:nvPr/>
          </p:nvPicPr>
          <p:blipFill>
            <a:blip r:embed="rId3">
              <a:extLst/>
            </a:blip>
            <a:srcRect l="180" t="0" r="180" b="10853"/>
            <a:stretch>
              <a:fillRect/>
            </a:stretch>
          </p:blipFill>
          <p:spPr>
            <a:xfrm>
              <a:off x="651377" y="117276"/>
              <a:ext cx="3025705" cy="2030316"/>
            </a:xfrm>
            <a:prstGeom prst="rect">
              <a:avLst/>
            </a:prstGeom>
            <a:ln w="12700" cap="flat">
              <a:noFill/>
              <a:miter lim="400000"/>
            </a:ln>
            <a:effectLst>
              <a:outerShdw sx="100000" sy="100000" kx="0" ky="0" algn="b" rotWithShape="0" blurRad="63500" dist="0" dir="5400000">
                <a:srgbClr val="000000">
                  <a:alpha val="50000"/>
                </a:srgbClr>
              </a:outerShdw>
            </a:effectLst>
          </p:spPr>
        </p:pic>
      </p:grpSp>
      <p:sp>
        <p:nvSpPr>
          <p:cNvPr id="693" name="角丸四角形"/>
          <p:cNvSpPr/>
          <p:nvPr/>
        </p:nvSpPr>
        <p:spPr>
          <a:xfrm>
            <a:off x="1483956" y="6165064"/>
            <a:ext cx="10036888" cy="2413107"/>
          </a:xfrm>
          <a:prstGeom prst="roundRect">
            <a:avLst>
              <a:gd name="adj" fmla="val 4107"/>
            </a:avLst>
          </a:prstGeom>
          <a:solidFill>
            <a:srgbClr val="CCD1EC"/>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694" name="🚩なぜこの1枚で受注率があがったのか？の仮説…"/>
          <p:cNvSpPr txBox="1"/>
          <p:nvPr/>
        </p:nvSpPr>
        <p:spPr>
          <a:xfrm>
            <a:off x="1825880" y="6387903"/>
            <a:ext cx="9505334" cy="19304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defRPr sz="1600">
                <a:solidFill>
                  <a:srgbClr val="5250A1"/>
                </a:solidFill>
                <a:latin typeface="游ゴシック体 ボールド"/>
                <a:ea typeface="游ゴシック体 ボールド"/>
                <a:cs typeface="游ゴシック体 ボールド"/>
                <a:sym typeface="游ゴシック体 ボールド"/>
              </a:defRPr>
            </a:pPr>
            <a:r>
              <a:t>🚩なぜこの1枚で受注率があがったのか？の仮説</a:t>
            </a:r>
          </a:p>
          <a:p>
            <a:pPr algn="l">
              <a:defRPr sz="1600">
                <a:solidFill>
                  <a:srgbClr val="5250A1"/>
                </a:solidFill>
                <a:latin typeface="游ゴシック体 ボールド"/>
                <a:ea typeface="游ゴシック体 ボールド"/>
                <a:cs typeface="游ゴシック体 ボールド"/>
                <a:sym typeface="游ゴシック体 ボールド"/>
              </a:defRPr>
            </a:pPr>
            <a:r>
              <a:t>・「セールスイネーブルメント」の概念を適切に伝えることができるようになり、結果的に営業先に取り組みの重要性を認識してもらいやすくなった。</a:t>
            </a:r>
          </a:p>
          <a:p>
            <a:pPr algn="l">
              <a:defRPr sz="1600">
                <a:solidFill>
                  <a:srgbClr val="5250A1"/>
                </a:solidFill>
                <a:latin typeface="游ゴシック体 ボールド"/>
                <a:ea typeface="游ゴシック体 ボールド"/>
                <a:cs typeface="游ゴシック体 ボールド"/>
                <a:sym typeface="游ゴシック体 ボールド"/>
              </a:defRPr>
            </a:pPr>
            <a:r>
              <a:t>・何のために、CardPicksを使っていくのがイメージされやすくなった。未来への活用までイメージがつきやすくなった。</a:t>
            </a:r>
          </a:p>
          <a:p>
            <a:pPr algn="l">
              <a:defRPr sz="1600">
                <a:solidFill>
                  <a:srgbClr val="5250A1"/>
                </a:solidFill>
                <a:latin typeface="游ゴシック体 ボールド"/>
                <a:ea typeface="游ゴシック体 ボールド"/>
                <a:cs typeface="游ゴシック体 ボールド"/>
                <a:sym typeface="游ゴシック体 ボールド"/>
              </a:defRPr>
            </a:pPr>
            <a:r>
              <a:t>・決裁者視点で取り組むべき内容として伝えることができるようになった。</a:t>
            </a:r>
          </a:p>
        </p:txBody>
      </p:sp>
      <p:sp>
        <p:nvSpPr>
          <p:cNvPr id="695" name="四角形"/>
          <p:cNvSpPr/>
          <p:nvPr/>
        </p:nvSpPr>
        <p:spPr>
          <a:xfrm>
            <a:off x="1481144" y="480730"/>
            <a:ext cx="9290589"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696" name="マーケティングチームのコンテンツの"/>
          <p:cNvSpPr txBox="1"/>
          <p:nvPr/>
        </p:nvSpPr>
        <p:spPr>
          <a:xfrm>
            <a:off x="1661969" y="556930"/>
            <a:ext cx="9076691"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マーケティングチームのコンテンツの</a:t>
            </a:r>
          </a:p>
        </p:txBody>
      </p:sp>
      <p:sp>
        <p:nvSpPr>
          <p:cNvPr id="697" name="四角形"/>
          <p:cNvSpPr/>
          <p:nvPr/>
        </p:nvSpPr>
        <p:spPr>
          <a:xfrm>
            <a:off x="1481144" y="1422621"/>
            <a:ext cx="8928940"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698" name="ある1ページを、営業の最初に説明。"/>
          <p:cNvSpPr txBox="1"/>
          <p:nvPr/>
        </p:nvSpPr>
        <p:spPr>
          <a:xfrm>
            <a:off x="1661969" y="1498821"/>
            <a:ext cx="8928939" cy="6096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ある1ページを、営業の最初に説明。</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0"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01" name="四角形"/>
          <p:cNvSpPr/>
          <p:nvPr/>
        </p:nvSpPr>
        <p:spPr>
          <a:xfrm>
            <a:off x="1481144" y="480730"/>
            <a:ext cx="8984950"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702" name="導入による費用対効果を算出できる"/>
          <p:cNvSpPr txBox="1"/>
          <p:nvPr/>
        </p:nvSpPr>
        <p:spPr>
          <a:xfrm>
            <a:off x="1661969" y="556930"/>
            <a:ext cx="8623301"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導入による費用対効果を算出できる</a:t>
            </a:r>
          </a:p>
        </p:txBody>
      </p:sp>
      <p:sp>
        <p:nvSpPr>
          <p:cNvPr id="703" name="四角形"/>
          <p:cNvSpPr/>
          <p:nvPr/>
        </p:nvSpPr>
        <p:spPr>
          <a:xfrm>
            <a:off x="1481144" y="1422621"/>
            <a:ext cx="5042591"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704" name="Excelシートを作成"/>
          <p:cNvSpPr txBox="1"/>
          <p:nvPr/>
        </p:nvSpPr>
        <p:spPr>
          <a:xfrm>
            <a:off x="1661969" y="1498821"/>
            <a:ext cx="4680941" cy="6096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Excelシートを作成</a:t>
            </a:r>
          </a:p>
        </p:txBody>
      </p:sp>
      <p:sp>
        <p:nvSpPr>
          <p:cNvPr id="705" name="角丸四角形"/>
          <p:cNvSpPr/>
          <p:nvPr/>
        </p:nvSpPr>
        <p:spPr>
          <a:xfrm>
            <a:off x="1483956" y="7368359"/>
            <a:ext cx="10036888" cy="1548860"/>
          </a:xfrm>
          <a:prstGeom prst="roundRect">
            <a:avLst>
              <a:gd name="adj" fmla="val 6398"/>
            </a:avLst>
          </a:prstGeom>
          <a:solidFill>
            <a:srgbClr val="CCD1EC"/>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706" name="🚩費用対効果表のポイント…"/>
          <p:cNvSpPr txBox="1"/>
          <p:nvPr/>
        </p:nvSpPr>
        <p:spPr>
          <a:xfrm>
            <a:off x="1825880" y="7634789"/>
            <a:ext cx="9505334" cy="10160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defRPr sz="1600">
                <a:solidFill>
                  <a:srgbClr val="5250A1"/>
                </a:solidFill>
                <a:latin typeface="游ゴシック体 ボールド"/>
                <a:ea typeface="游ゴシック体 ボールド"/>
                <a:cs typeface="游ゴシック体 ボールド"/>
                <a:sym typeface="游ゴシック体 ボールド"/>
              </a:defRPr>
            </a:pPr>
            <a:r>
              <a:t>🚩費用対効果表のポイント</a:t>
            </a:r>
          </a:p>
          <a:p>
            <a:pPr algn="l">
              <a:defRPr sz="1600">
                <a:solidFill>
                  <a:srgbClr val="5250A1"/>
                </a:solidFill>
                <a:latin typeface="游ゴシック体 ボールド"/>
                <a:ea typeface="游ゴシック体 ボールド"/>
                <a:cs typeface="游ゴシック体 ボールド"/>
                <a:sym typeface="游ゴシック体 ボールド"/>
              </a:defRPr>
            </a:pPr>
            <a:r>
              <a:t>・担当者が会社を説得したり、稟議を通すための説得材料として、機能した。（数字で求められる会社さんなど特に。）</a:t>
            </a:r>
          </a:p>
        </p:txBody>
      </p:sp>
      <p:pic>
        <p:nvPicPr>
          <p:cNvPr id="707" name="イメージ" descr="イメージ"/>
          <p:cNvPicPr>
            <a:picLocks noChangeAspect="1"/>
          </p:cNvPicPr>
          <p:nvPr/>
        </p:nvPicPr>
        <p:blipFill>
          <a:blip r:embed="rId2">
            <a:extLst/>
          </a:blip>
          <a:srcRect l="470" t="0" r="0" b="0"/>
          <a:stretch>
            <a:fillRect/>
          </a:stretch>
        </p:blipFill>
        <p:spPr>
          <a:xfrm>
            <a:off x="1848715" y="2836135"/>
            <a:ext cx="5012207" cy="3556001"/>
          </a:xfrm>
          <a:prstGeom prst="rect">
            <a:avLst/>
          </a:prstGeom>
          <a:ln w="12700">
            <a:miter lim="400000"/>
          </a:ln>
          <a:effectLst>
            <a:outerShdw sx="100000" sy="100000" kx="0" ky="0" algn="b" rotWithShape="0" blurRad="63500" dist="0" dir="5400000">
              <a:srgbClr val="000000">
                <a:alpha val="50000"/>
              </a:srgbClr>
            </a:outerShdw>
          </a:effectLst>
        </p:spPr>
      </p:pic>
      <p:pic>
        <p:nvPicPr>
          <p:cNvPr id="708" name="イメージ" descr="イメージ"/>
          <p:cNvPicPr>
            <a:picLocks noChangeAspect="1"/>
          </p:cNvPicPr>
          <p:nvPr/>
        </p:nvPicPr>
        <p:blipFill>
          <a:blip r:embed="rId3">
            <a:extLst/>
          </a:blip>
          <a:stretch>
            <a:fillRect/>
          </a:stretch>
        </p:blipFill>
        <p:spPr>
          <a:xfrm>
            <a:off x="8393226" y="2836135"/>
            <a:ext cx="2518007" cy="3556001"/>
          </a:xfrm>
          <a:prstGeom prst="rect">
            <a:avLst/>
          </a:prstGeom>
          <a:ln w="12700">
            <a:miter lim="400000"/>
          </a:ln>
          <a:effectLst>
            <a:outerShdw sx="100000" sy="100000" kx="0" ky="0" algn="b" rotWithShape="0" blurRad="63500" dist="0" dir="5400000">
              <a:srgbClr val="000000">
                <a:alpha val="50000"/>
              </a:srgbClr>
            </a:outerShdw>
          </a:effectLst>
        </p:spPr>
      </p:pic>
      <p:sp>
        <p:nvSpPr>
          <p:cNvPr id="709" name="営業先の情報を入力すると・・・"/>
          <p:cNvSpPr txBox="1"/>
          <p:nvPr/>
        </p:nvSpPr>
        <p:spPr>
          <a:xfrm>
            <a:off x="2073757" y="6540093"/>
            <a:ext cx="4562050" cy="304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1600">
                <a:latin typeface="游ゴシック体 ボールド"/>
                <a:ea typeface="游ゴシック体 ボールド"/>
                <a:cs typeface="游ゴシック体 ボールド"/>
                <a:sym typeface="游ゴシック体 ボールド"/>
              </a:defRPr>
            </a:lvl1pPr>
          </a:lstStyle>
          <a:p>
            <a:pPr/>
            <a:r>
              <a:t>営業先の情報を入力すると・・・</a:t>
            </a:r>
          </a:p>
        </p:txBody>
      </p:sp>
      <p:sp>
        <p:nvSpPr>
          <p:cNvPr id="710" name="導入よる削減効果などを算出"/>
          <p:cNvSpPr txBox="1"/>
          <p:nvPr/>
        </p:nvSpPr>
        <p:spPr>
          <a:xfrm>
            <a:off x="7371205" y="6540093"/>
            <a:ext cx="4562049" cy="304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1600">
                <a:latin typeface="游ゴシック体 ボールド"/>
                <a:ea typeface="游ゴシック体 ボールド"/>
                <a:cs typeface="游ゴシック体 ボールド"/>
                <a:sym typeface="游ゴシック体 ボールド"/>
              </a:defRPr>
            </a:lvl1pPr>
          </a:lstStyle>
          <a:p>
            <a:pPr/>
            <a:r>
              <a:t>導入よる削減効果などを算出</a:t>
            </a:r>
          </a:p>
        </p:txBody>
      </p:sp>
      <p:sp>
        <p:nvSpPr>
          <p:cNvPr id="711" name="三角形"/>
          <p:cNvSpPr/>
          <p:nvPr/>
        </p:nvSpPr>
        <p:spPr>
          <a:xfrm flipH="1" rot="5400000">
            <a:off x="7292888" y="4350615"/>
            <a:ext cx="668300" cy="5270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D6D5D5"/>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3"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14" name="コールアウト"/>
          <p:cNvSpPr/>
          <p:nvPr/>
        </p:nvSpPr>
        <p:spPr>
          <a:xfrm>
            <a:off x="1788715" y="2541389"/>
            <a:ext cx="9427370" cy="46708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5" y="0"/>
                </a:moveTo>
                <a:cubicBezTo>
                  <a:pt x="65" y="0"/>
                  <a:pt x="0" y="131"/>
                  <a:pt x="0" y="294"/>
                </a:cubicBezTo>
                <a:lnTo>
                  <a:pt x="0" y="19271"/>
                </a:lnTo>
                <a:cubicBezTo>
                  <a:pt x="0" y="19433"/>
                  <a:pt x="65" y="19565"/>
                  <a:pt x="145" y="19565"/>
                </a:cubicBezTo>
                <a:lnTo>
                  <a:pt x="10255" y="19565"/>
                </a:lnTo>
                <a:lnTo>
                  <a:pt x="10546" y="21600"/>
                </a:lnTo>
                <a:lnTo>
                  <a:pt x="10836" y="19565"/>
                </a:lnTo>
                <a:lnTo>
                  <a:pt x="21455" y="19565"/>
                </a:lnTo>
                <a:cubicBezTo>
                  <a:pt x="21535" y="19565"/>
                  <a:pt x="21600" y="19433"/>
                  <a:pt x="21600" y="19271"/>
                </a:cubicBezTo>
                <a:lnTo>
                  <a:pt x="21600" y="294"/>
                </a:lnTo>
                <a:cubicBezTo>
                  <a:pt x="21600" y="131"/>
                  <a:pt x="21535" y="0"/>
                  <a:pt x="21455" y="0"/>
                </a:cubicBezTo>
                <a:lnTo>
                  <a:pt x="145" y="0"/>
                </a:lnTo>
                <a:close/>
              </a:path>
            </a:pathLst>
          </a:custGeom>
          <a:solidFill>
            <a:srgbClr val="7EC8C7">
              <a:alpha val="48529"/>
            </a:srgbClr>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715" name="もちろん、…"/>
          <p:cNvSpPr txBox="1"/>
          <p:nvPr/>
        </p:nvSpPr>
        <p:spPr>
          <a:xfrm>
            <a:off x="2267680" y="3293533"/>
            <a:ext cx="8469441" cy="269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latin typeface="游ゴシック体 ボールド"/>
                <a:ea typeface="游ゴシック体 ボールド"/>
                <a:cs typeface="游ゴシック体 ボールド"/>
                <a:sym typeface="游ゴシック体 ボールド"/>
              </a:defRPr>
            </a:pPr>
            <a:r>
              <a:t>もちろん、</a:t>
            </a:r>
          </a:p>
          <a:p>
            <a:pPr algn="l">
              <a:defRPr>
                <a:latin typeface="游ゴシック体 ボールド"/>
                <a:ea typeface="游ゴシック体 ボールド"/>
                <a:cs typeface="游ゴシック体 ボールド"/>
                <a:sym typeface="游ゴシック体 ボールド"/>
              </a:defRPr>
            </a:pPr>
            <a:r>
              <a:t>営業トークやリストの改善も同時に行なっているため、</a:t>
            </a:r>
          </a:p>
          <a:p>
            <a:pPr algn="l">
              <a:defRPr>
                <a:latin typeface="游ゴシック体 ボールド"/>
                <a:ea typeface="游ゴシック体 ボールド"/>
                <a:cs typeface="游ゴシック体 ボールド"/>
                <a:sym typeface="游ゴシック体 ボールド"/>
              </a:defRPr>
            </a:pPr>
            <a:r>
              <a:t>全てが営業コンテンツによる寄与ではありません。</a:t>
            </a:r>
          </a:p>
          <a:p>
            <a:pPr algn="l">
              <a:defRPr>
                <a:latin typeface="游ゴシック体 ボールド"/>
                <a:ea typeface="游ゴシック体 ボールド"/>
                <a:cs typeface="游ゴシック体 ボールド"/>
                <a:sym typeface="游ゴシック体 ボールド"/>
              </a:defRPr>
            </a:pPr>
          </a:p>
          <a:p>
            <a:pPr algn="l">
              <a:defRPr>
                <a:latin typeface="游ゴシック体 ボールド"/>
                <a:ea typeface="游ゴシック体 ボールド"/>
                <a:cs typeface="游ゴシック体 ボールド"/>
                <a:sym typeface="游ゴシック体 ボールド"/>
              </a:defRPr>
            </a:pPr>
            <a:r>
              <a:t>ただ、感覚値としても、</a:t>
            </a:r>
          </a:p>
          <a:p>
            <a:pPr algn="l">
              <a:defRPr>
                <a:latin typeface="游ゴシック体 ボールド"/>
                <a:ea typeface="游ゴシック体 ボールド"/>
                <a:cs typeface="游ゴシック体 ボールド"/>
                <a:sym typeface="游ゴシック体 ボールド"/>
              </a:defRPr>
            </a:pPr>
            <a:r>
              <a:t>営業がやりやすくなった=受注まで繋げやすくなりました。</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7"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18" name="コールアウト"/>
          <p:cNvSpPr/>
          <p:nvPr/>
        </p:nvSpPr>
        <p:spPr>
          <a:xfrm>
            <a:off x="1788715" y="2541389"/>
            <a:ext cx="9427370" cy="46708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5" y="0"/>
                </a:moveTo>
                <a:cubicBezTo>
                  <a:pt x="65" y="0"/>
                  <a:pt x="0" y="131"/>
                  <a:pt x="0" y="294"/>
                </a:cubicBezTo>
                <a:lnTo>
                  <a:pt x="0" y="19271"/>
                </a:lnTo>
                <a:cubicBezTo>
                  <a:pt x="0" y="19433"/>
                  <a:pt x="65" y="19565"/>
                  <a:pt x="145" y="19565"/>
                </a:cubicBezTo>
                <a:lnTo>
                  <a:pt x="10255" y="19565"/>
                </a:lnTo>
                <a:lnTo>
                  <a:pt x="10546" y="21600"/>
                </a:lnTo>
                <a:lnTo>
                  <a:pt x="10836" y="19565"/>
                </a:lnTo>
                <a:lnTo>
                  <a:pt x="21455" y="19565"/>
                </a:lnTo>
                <a:cubicBezTo>
                  <a:pt x="21535" y="19565"/>
                  <a:pt x="21600" y="19433"/>
                  <a:pt x="21600" y="19271"/>
                </a:cubicBezTo>
                <a:lnTo>
                  <a:pt x="21600" y="294"/>
                </a:lnTo>
                <a:cubicBezTo>
                  <a:pt x="21600" y="131"/>
                  <a:pt x="21535" y="0"/>
                  <a:pt x="21455" y="0"/>
                </a:cubicBezTo>
                <a:lnTo>
                  <a:pt x="145" y="0"/>
                </a:lnTo>
                <a:close/>
              </a:path>
            </a:pathLst>
          </a:custGeom>
          <a:solidFill>
            <a:srgbClr val="7EC8C7">
              <a:alpha val="48529"/>
            </a:srgbClr>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719" name="さらに、最近は、…"/>
          <p:cNvSpPr txBox="1"/>
          <p:nvPr/>
        </p:nvSpPr>
        <p:spPr>
          <a:xfrm>
            <a:off x="2267680" y="3149600"/>
            <a:ext cx="8469441" cy="3149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latin typeface="游ゴシック体 ボールド"/>
                <a:ea typeface="游ゴシック体 ボールド"/>
                <a:cs typeface="游ゴシック体 ボールド"/>
                <a:sym typeface="游ゴシック体 ボールド"/>
              </a:defRPr>
            </a:pPr>
            <a:r>
              <a:t>さらに、最近は、</a:t>
            </a:r>
          </a:p>
          <a:p>
            <a:pPr algn="l">
              <a:defRPr>
                <a:latin typeface="游ゴシック体 ボールド"/>
                <a:ea typeface="游ゴシック体 ボールド"/>
                <a:cs typeface="游ゴシック体 ボールド"/>
                <a:sym typeface="游ゴシック体 ボールド"/>
              </a:defRPr>
            </a:pPr>
            <a:r>
              <a:t>受注している案件と営業コンテンツの利用状況から、</a:t>
            </a:r>
          </a:p>
          <a:p>
            <a:pPr algn="l">
              <a:defRPr>
                <a:latin typeface="游ゴシック体 ボールド"/>
                <a:ea typeface="游ゴシック体 ボールド"/>
                <a:cs typeface="游ゴシック体 ボールド"/>
                <a:sym typeface="游ゴシック体 ボールド"/>
              </a:defRPr>
            </a:pPr>
          </a:p>
          <a:p>
            <a:pPr algn="l">
              <a:defRPr>
                <a:latin typeface="游ゴシック体 ボールド"/>
                <a:ea typeface="游ゴシック体 ボールド"/>
                <a:cs typeface="游ゴシック体 ボールド"/>
                <a:sym typeface="游ゴシック体 ボールド"/>
              </a:defRPr>
            </a:pPr>
            <a:r>
              <a:t>・どういう営業が受注につながるか？</a:t>
            </a:r>
          </a:p>
          <a:p>
            <a:pPr algn="l">
              <a:defRPr>
                <a:latin typeface="游ゴシック体 ボールド"/>
                <a:ea typeface="游ゴシック体 ボールド"/>
                <a:cs typeface="游ゴシック体 ボールド"/>
                <a:sym typeface="游ゴシック体 ボールド"/>
              </a:defRPr>
            </a:pPr>
            <a:r>
              <a:t>・リードタイムが短いか？</a:t>
            </a:r>
          </a:p>
          <a:p>
            <a:pPr algn="l">
              <a:defRPr>
                <a:latin typeface="游ゴシック体 ボールド"/>
                <a:ea typeface="游ゴシック体 ボールド"/>
                <a:cs typeface="游ゴシック体 ボールド"/>
                <a:sym typeface="游ゴシック体 ボールド"/>
              </a:defRPr>
            </a:pPr>
          </a:p>
          <a:p>
            <a:pPr algn="l">
              <a:defRPr>
                <a:latin typeface="游ゴシック体 ボールド"/>
                <a:ea typeface="游ゴシック体 ボールド"/>
                <a:cs typeface="游ゴシック体 ボールド"/>
                <a:sym typeface="游ゴシック体 ボールド"/>
              </a:defRPr>
            </a:pPr>
            <a:r>
              <a:t>なども見たりしています。</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1"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22" name="イメージ" descr="イメージ"/>
          <p:cNvPicPr>
            <a:picLocks noChangeAspect="1"/>
          </p:cNvPicPr>
          <p:nvPr/>
        </p:nvPicPr>
        <p:blipFill>
          <a:blip r:embed="rId2">
            <a:extLst/>
          </a:blip>
          <a:srcRect l="0" t="10649" r="0" b="10649"/>
          <a:stretch>
            <a:fillRect/>
          </a:stretch>
        </p:blipFill>
        <p:spPr>
          <a:xfrm>
            <a:off x="2369939" y="3489920"/>
            <a:ext cx="8265097" cy="2773834"/>
          </a:xfrm>
          <a:prstGeom prst="rect">
            <a:avLst/>
          </a:prstGeom>
          <a:ln w="12700">
            <a:miter lim="400000"/>
          </a:ln>
        </p:spPr>
      </p:pic>
      <p:sp>
        <p:nvSpPr>
          <p:cNvPr id="723" name="四角形"/>
          <p:cNvSpPr/>
          <p:nvPr/>
        </p:nvSpPr>
        <p:spPr>
          <a:xfrm>
            <a:off x="1481144" y="480730"/>
            <a:ext cx="9332766"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724" name="ある営業担当がダウンロードしている"/>
          <p:cNvSpPr txBox="1"/>
          <p:nvPr/>
        </p:nvSpPr>
        <p:spPr>
          <a:xfrm>
            <a:off x="1661969" y="556930"/>
            <a:ext cx="9071357"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ある営業担当がダウンロードしている</a:t>
            </a:r>
          </a:p>
        </p:txBody>
      </p:sp>
      <p:sp>
        <p:nvSpPr>
          <p:cNvPr id="725" name="四角形"/>
          <p:cNvSpPr/>
          <p:nvPr/>
        </p:nvSpPr>
        <p:spPr>
          <a:xfrm>
            <a:off x="1481144" y="1422621"/>
            <a:ext cx="7764531"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726" name="=先方に送っている資料を分析"/>
          <p:cNvSpPr txBox="1"/>
          <p:nvPr/>
        </p:nvSpPr>
        <p:spPr>
          <a:xfrm>
            <a:off x="1661969" y="1498821"/>
            <a:ext cx="7402882" cy="6096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=先方に送っている資料を分析</a:t>
            </a:r>
          </a:p>
        </p:txBody>
      </p:sp>
      <p:sp>
        <p:nvSpPr>
          <p:cNvPr id="727" name="角丸四角形"/>
          <p:cNvSpPr/>
          <p:nvPr/>
        </p:nvSpPr>
        <p:spPr>
          <a:xfrm>
            <a:off x="1483956" y="6391969"/>
            <a:ext cx="10036888" cy="2773761"/>
          </a:xfrm>
          <a:prstGeom prst="roundRect">
            <a:avLst>
              <a:gd name="adj" fmla="val 3573"/>
            </a:avLst>
          </a:prstGeom>
          <a:solidFill>
            <a:srgbClr val="CCD1EC"/>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728" name="🚩ポイント…"/>
          <p:cNvSpPr txBox="1"/>
          <p:nvPr/>
        </p:nvSpPr>
        <p:spPr>
          <a:xfrm>
            <a:off x="1749733" y="6661249"/>
            <a:ext cx="9505334" cy="22352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defRPr sz="1600">
                <a:solidFill>
                  <a:srgbClr val="5250A1"/>
                </a:solidFill>
                <a:latin typeface="游ゴシック体 ボールド"/>
                <a:ea typeface="游ゴシック体 ボールド"/>
                <a:cs typeface="游ゴシック体 ボールド"/>
                <a:sym typeface="游ゴシック体 ボールド"/>
              </a:defRPr>
            </a:pPr>
            <a:r>
              <a:t>🚩ポイント</a:t>
            </a:r>
          </a:p>
          <a:p>
            <a:pPr algn="l">
              <a:defRPr sz="1600">
                <a:solidFill>
                  <a:srgbClr val="5250A1"/>
                </a:solidFill>
                <a:latin typeface="游ゴシック体 ボールド"/>
                <a:ea typeface="游ゴシック体 ボールド"/>
                <a:cs typeface="游ゴシック体 ボールド"/>
                <a:sym typeface="游ゴシック体 ボールド"/>
              </a:defRPr>
            </a:pPr>
            <a:r>
              <a:t>・営業後に、これらの使い方マニュアルを送付している案件は受注率が高い。</a:t>
            </a:r>
          </a:p>
          <a:p>
            <a:pPr algn="l">
              <a:defRPr sz="1600">
                <a:solidFill>
                  <a:srgbClr val="5250A1"/>
                </a:solidFill>
                <a:latin typeface="游ゴシック体 ボールド"/>
                <a:ea typeface="游ゴシック体 ボールド"/>
                <a:cs typeface="游ゴシック体 ボールド"/>
                <a:sym typeface="游ゴシック体 ボールド"/>
              </a:defRPr>
            </a:pPr>
            <a:r>
              <a:t>・送付しているから、受注につながっているわけではなく、送付するところまで購買プロセスを進められているから受注率が高い。つまり、商談時に、「実際に使ってみたい！」という気持ちにまで持っていくことができている。</a:t>
            </a:r>
          </a:p>
          <a:p>
            <a:pPr algn="l">
              <a:defRPr sz="1600">
                <a:solidFill>
                  <a:srgbClr val="5250A1"/>
                </a:solidFill>
                <a:latin typeface="游ゴシック体 ボールド"/>
                <a:ea typeface="游ゴシック体 ボールド"/>
                <a:cs typeface="游ゴシック体 ボールド"/>
                <a:sym typeface="游ゴシック体 ボールド"/>
              </a:defRPr>
            </a:pPr>
            <a:r>
              <a:t>・では、そういう気持ちに持っていくときの営業はどんな形で行われているのか？をヒアリング・整理・展開→リードタイムの短縮にも。</a:t>
            </a:r>
          </a:p>
        </p:txBody>
      </p:sp>
      <p:sp>
        <p:nvSpPr>
          <p:cNvPr id="729" name="吹き出し"/>
          <p:cNvSpPr/>
          <p:nvPr/>
        </p:nvSpPr>
        <p:spPr>
          <a:xfrm>
            <a:off x="9587138" y="2267743"/>
            <a:ext cx="1905001" cy="1905001"/>
          </a:xfrm>
          <a:prstGeom prst="wedgeEllipseCallout">
            <a:avLst>
              <a:gd name="adj1" fmla="val -45793"/>
              <a:gd name="adj2" fmla="val 50776"/>
            </a:avLst>
          </a:prstGeom>
          <a:solidFill>
            <a:srgbClr val="5250A1"/>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730" name="受注しているケースは、マニュアルをよく送っていることが判明❗️"/>
          <p:cNvSpPr txBox="1"/>
          <p:nvPr/>
        </p:nvSpPr>
        <p:spPr>
          <a:xfrm>
            <a:off x="9862103" y="2721929"/>
            <a:ext cx="1431269" cy="1041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defRPr sz="1200">
                <a:solidFill>
                  <a:srgbClr val="FFFFFF"/>
                </a:solidFill>
                <a:latin typeface="游ゴシック体 ボールド"/>
                <a:ea typeface="游ゴシック体 ボールド"/>
                <a:cs typeface="游ゴシック体 ボールド"/>
                <a:sym typeface="游ゴシック体 ボールド"/>
              </a:defRPr>
            </a:lvl1pPr>
          </a:lstStyle>
          <a:p>
            <a:pPr/>
            <a:r>
              <a:t>受注しているケースは、マニュアルをよく送っていることが判明❗️</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2"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33" name="コールアウト"/>
          <p:cNvSpPr/>
          <p:nvPr/>
        </p:nvSpPr>
        <p:spPr>
          <a:xfrm>
            <a:off x="1788715" y="2541389"/>
            <a:ext cx="9427370" cy="46708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5" y="0"/>
                </a:moveTo>
                <a:cubicBezTo>
                  <a:pt x="65" y="0"/>
                  <a:pt x="0" y="131"/>
                  <a:pt x="0" y="294"/>
                </a:cubicBezTo>
                <a:lnTo>
                  <a:pt x="0" y="19271"/>
                </a:lnTo>
                <a:cubicBezTo>
                  <a:pt x="0" y="19433"/>
                  <a:pt x="65" y="19565"/>
                  <a:pt x="145" y="19565"/>
                </a:cubicBezTo>
                <a:lnTo>
                  <a:pt x="10255" y="19565"/>
                </a:lnTo>
                <a:lnTo>
                  <a:pt x="10546" y="21600"/>
                </a:lnTo>
                <a:lnTo>
                  <a:pt x="10836" y="19565"/>
                </a:lnTo>
                <a:lnTo>
                  <a:pt x="21455" y="19565"/>
                </a:lnTo>
                <a:cubicBezTo>
                  <a:pt x="21535" y="19565"/>
                  <a:pt x="21600" y="19433"/>
                  <a:pt x="21600" y="19271"/>
                </a:cubicBezTo>
                <a:lnTo>
                  <a:pt x="21600" y="294"/>
                </a:lnTo>
                <a:cubicBezTo>
                  <a:pt x="21600" y="131"/>
                  <a:pt x="21535" y="0"/>
                  <a:pt x="21455" y="0"/>
                </a:cubicBezTo>
                <a:lnTo>
                  <a:pt x="145" y="0"/>
                </a:lnTo>
                <a:close/>
              </a:path>
            </a:pathLst>
          </a:custGeom>
          <a:solidFill>
            <a:srgbClr val="7EC8C7">
              <a:alpha val="48529"/>
            </a:srgbClr>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734" name="最近、実際の商談時の営業コンテンツの利用状況を取得中。…"/>
          <p:cNvSpPr txBox="1"/>
          <p:nvPr/>
        </p:nvSpPr>
        <p:spPr>
          <a:xfrm>
            <a:off x="2267680" y="3276600"/>
            <a:ext cx="8469441" cy="2692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latin typeface="游ゴシック体 ボールド"/>
                <a:ea typeface="游ゴシック体 ボールド"/>
                <a:cs typeface="游ゴシック体 ボールド"/>
                <a:sym typeface="游ゴシック体 ボールド"/>
              </a:defRPr>
            </a:pPr>
            <a:r>
              <a:t>最近、実際の商談時の営業コンテンツの利用状況を取得中。</a:t>
            </a:r>
          </a:p>
          <a:p>
            <a:pPr algn="l">
              <a:defRPr>
                <a:latin typeface="游ゴシック体 ボールド"/>
                <a:ea typeface="游ゴシック体 ボールド"/>
                <a:cs typeface="游ゴシック体 ボールド"/>
                <a:sym typeface="游ゴシック体 ボールド"/>
              </a:defRPr>
            </a:pPr>
          </a:p>
          <a:p>
            <a:pPr algn="l">
              <a:defRPr>
                <a:latin typeface="游ゴシック体 ボールド"/>
                <a:ea typeface="游ゴシック体 ボールド"/>
                <a:cs typeface="游ゴシック体 ボールド"/>
                <a:sym typeface="游ゴシック体 ボールド"/>
              </a:defRPr>
            </a:pPr>
            <a:r>
              <a:t>受注率の高い営業が、</a:t>
            </a:r>
          </a:p>
          <a:p>
            <a:pPr algn="l">
              <a:defRPr>
                <a:latin typeface="游ゴシック体 ボールド"/>
                <a:ea typeface="游ゴシック体 ボールド"/>
                <a:cs typeface="游ゴシック体 ボールド"/>
                <a:sym typeface="游ゴシック体 ボールド"/>
              </a:defRPr>
            </a:pPr>
            <a:r>
              <a:t>どんなふうに営業コンテンツを活用しているのかを可視化。</a:t>
            </a:r>
          </a:p>
          <a:p>
            <a:pPr algn="l">
              <a:defRPr>
                <a:latin typeface="游ゴシック体 ボールド"/>
                <a:ea typeface="游ゴシック体 ボールド"/>
                <a:cs typeface="游ゴシック体 ボールド"/>
                <a:sym typeface="游ゴシック体 ボールド"/>
              </a:defRPr>
            </a:pPr>
          </a:p>
          <a:p>
            <a:pPr algn="l">
              <a:defRPr>
                <a:latin typeface="游ゴシック体 ボールド"/>
                <a:ea typeface="游ゴシック体 ボールド"/>
                <a:cs typeface="游ゴシック体 ボールド"/>
                <a:sym typeface="游ゴシック体 ボールド"/>
              </a:defRPr>
            </a:pPr>
            <a:r>
              <a:t>全体に落とし込むことを、今後取り組んでいきたい。</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スライド番号"/>
          <p:cNvSpPr txBox="1"/>
          <p:nvPr>
            <p:ph type="sldNum" sz="quarter" idx="2"/>
          </p:nvPr>
        </p:nvSpPr>
        <p:spPr>
          <a:xfrm>
            <a:off x="12564313" y="9230517"/>
            <a:ext cx="230735"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2" name="四角形"/>
          <p:cNvSpPr/>
          <p:nvPr/>
        </p:nvSpPr>
        <p:spPr>
          <a:xfrm>
            <a:off x="1481144" y="480730"/>
            <a:ext cx="8089901"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173" name="売上と労働時間をさらに分解し、"/>
          <p:cNvSpPr txBox="1"/>
          <p:nvPr/>
        </p:nvSpPr>
        <p:spPr>
          <a:xfrm>
            <a:off x="1661969" y="556930"/>
            <a:ext cx="8089901"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売上と労働時間をさらに分解し、</a:t>
            </a:r>
          </a:p>
        </p:txBody>
      </p:sp>
      <p:sp>
        <p:nvSpPr>
          <p:cNvPr id="174" name="四角形"/>
          <p:cNvSpPr/>
          <p:nvPr/>
        </p:nvSpPr>
        <p:spPr>
          <a:xfrm>
            <a:off x="1481144" y="1422621"/>
            <a:ext cx="8963615"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175" name="アプローチ可能な項目に落とし込む"/>
          <p:cNvSpPr txBox="1"/>
          <p:nvPr/>
        </p:nvSpPr>
        <p:spPr>
          <a:xfrm>
            <a:off x="1661969" y="1498821"/>
            <a:ext cx="8601965" cy="6096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アプローチ可能な項目に落とし込む</a:t>
            </a:r>
          </a:p>
        </p:txBody>
      </p:sp>
      <p:sp>
        <p:nvSpPr>
          <p:cNvPr id="176" name="角丸四角形"/>
          <p:cNvSpPr/>
          <p:nvPr/>
        </p:nvSpPr>
        <p:spPr>
          <a:xfrm>
            <a:off x="1541347" y="4016426"/>
            <a:ext cx="2049512" cy="1271153"/>
          </a:xfrm>
          <a:prstGeom prst="roundRect">
            <a:avLst>
              <a:gd name="adj" fmla="val 11921"/>
            </a:avLst>
          </a:prstGeom>
          <a:solidFill>
            <a:srgbClr val="EDEFEF"/>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177" name="商談数"/>
          <p:cNvSpPr txBox="1"/>
          <p:nvPr/>
        </p:nvSpPr>
        <p:spPr>
          <a:xfrm>
            <a:off x="2096661" y="4470927"/>
            <a:ext cx="916694" cy="3621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000">
                <a:latin typeface="游ゴシック体 ボールド"/>
                <a:ea typeface="游ゴシック体 ボールド"/>
                <a:cs typeface="游ゴシック体 ボールド"/>
                <a:sym typeface="游ゴシック体 ボールド"/>
              </a:defRPr>
            </a:lvl1pPr>
          </a:lstStyle>
          <a:p>
            <a:pPr/>
            <a:r>
              <a:t>商談数</a:t>
            </a:r>
          </a:p>
        </p:txBody>
      </p:sp>
      <p:sp>
        <p:nvSpPr>
          <p:cNvPr id="178" name="角丸四角形"/>
          <p:cNvSpPr/>
          <p:nvPr/>
        </p:nvSpPr>
        <p:spPr>
          <a:xfrm>
            <a:off x="4165545" y="4016426"/>
            <a:ext cx="2049512" cy="1271153"/>
          </a:xfrm>
          <a:prstGeom prst="roundRect">
            <a:avLst>
              <a:gd name="adj" fmla="val 11921"/>
            </a:avLst>
          </a:prstGeom>
          <a:solidFill>
            <a:srgbClr val="EDEFEF"/>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179" name="受注単価"/>
          <p:cNvSpPr txBox="1"/>
          <p:nvPr/>
        </p:nvSpPr>
        <p:spPr>
          <a:xfrm>
            <a:off x="4460341" y="4470927"/>
            <a:ext cx="1188307" cy="3621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000">
                <a:latin typeface="游ゴシック体 ボールド"/>
                <a:ea typeface="游ゴシック体 ボールド"/>
                <a:cs typeface="游ゴシック体 ボールド"/>
                <a:sym typeface="游ゴシック体 ボールド"/>
              </a:defRPr>
            </a:lvl1pPr>
          </a:lstStyle>
          <a:p>
            <a:pPr/>
            <a:r>
              <a:t>受注単価</a:t>
            </a:r>
          </a:p>
        </p:txBody>
      </p:sp>
      <p:sp>
        <p:nvSpPr>
          <p:cNvPr id="180" name="角丸四角形"/>
          <p:cNvSpPr/>
          <p:nvPr/>
        </p:nvSpPr>
        <p:spPr>
          <a:xfrm>
            <a:off x="6789743" y="4016426"/>
            <a:ext cx="2049512" cy="1271153"/>
          </a:xfrm>
          <a:prstGeom prst="roundRect">
            <a:avLst>
              <a:gd name="adj" fmla="val 11921"/>
            </a:avLst>
          </a:prstGeom>
          <a:solidFill>
            <a:srgbClr val="EDEFEF"/>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181" name="受注率"/>
          <p:cNvSpPr txBox="1"/>
          <p:nvPr/>
        </p:nvSpPr>
        <p:spPr>
          <a:xfrm>
            <a:off x="7229152" y="4470927"/>
            <a:ext cx="916694" cy="3621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000">
                <a:latin typeface="游ゴシック体 ボールド"/>
                <a:ea typeface="游ゴシック体 ボールド"/>
                <a:cs typeface="游ゴシック体 ボールド"/>
                <a:sym typeface="游ゴシック体 ボールド"/>
              </a:defRPr>
            </a:lvl1pPr>
          </a:lstStyle>
          <a:p>
            <a:pPr/>
            <a:r>
              <a:t>受注率</a:t>
            </a:r>
          </a:p>
        </p:txBody>
      </p:sp>
      <p:sp>
        <p:nvSpPr>
          <p:cNvPr id="182" name="角丸四角形"/>
          <p:cNvSpPr/>
          <p:nvPr/>
        </p:nvSpPr>
        <p:spPr>
          <a:xfrm>
            <a:off x="9413941" y="4016426"/>
            <a:ext cx="2049512" cy="1271153"/>
          </a:xfrm>
          <a:prstGeom prst="roundRect">
            <a:avLst>
              <a:gd name="adj" fmla="val 11921"/>
            </a:avLst>
          </a:prstGeom>
          <a:solidFill>
            <a:srgbClr val="EDEFEF"/>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183" name="リードタイム"/>
          <p:cNvSpPr txBox="1"/>
          <p:nvPr/>
        </p:nvSpPr>
        <p:spPr>
          <a:xfrm>
            <a:off x="9453808" y="4470927"/>
            <a:ext cx="1698939" cy="3621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000">
                <a:latin typeface="游ゴシック体 ボールド"/>
                <a:ea typeface="游ゴシック体 ボールド"/>
                <a:cs typeface="游ゴシック体 ボールド"/>
                <a:sym typeface="游ゴシック体 ボールド"/>
              </a:defRPr>
            </a:lvl1pPr>
          </a:lstStyle>
          <a:p>
            <a:pPr/>
            <a:r>
              <a:t>リードタイム</a:t>
            </a:r>
          </a:p>
        </p:txBody>
      </p:sp>
      <p:sp>
        <p:nvSpPr>
          <p:cNvPr id="184" name="×"/>
          <p:cNvSpPr txBox="1"/>
          <p:nvPr/>
        </p:nvSpPr>
        <p:spPr>
          <a:xfrm>
            <a:off x="3634882" y="4414341"/>
            <a:ext cx="486640" cy="4753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400">
                <a:solidFill>
                  <a:srgbClr val="929292"/>
                </a:solidFill>
                <a:latin typeface="游ゴシック体 ボールド"/>
                <a:ea typeface="游ゴシック体 ボールド"/>
                <a:cs typeface="游ゴシック体 ボールド"/>
                <a:sym typeface="游ゴシック体 ボールド"/>
              </a:defRPr>
            </a:lvl1pPr>
          </a:lstStyle>
          <a:p>
            <a:pPr/>
            <a:r>
              <a:t>×</a:t>
            </a:r>
          </a:p>
        </p:txBody>
      </p:sp>
      <p:sp>
        <p:nvSpPr>
          <p:cNvPr id="185" name="×"/>
          <p:cNvSpPr txBox="1"/>
          <p:nvPr/>
        </p:nvSpPr>
        <p:spPr>
          <a:xfrm>
            <a:off x="6259080" y="4414341"/>
            <a:ext cx="486640" cy="4753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400">
                <a:solidFill>
                  <a:srgbClr val="929292"/>
                </a:solidFill>
                <a:latin typeface="游ゴシック体 ボールド"/>
                <a:ea typeface="游ゴシック体 ボールド"/>
                <a:cs typeface="游ゴシック体 ボールド"/>
                <a:sym typeface="游ゴシック体 ボールド"/>
              </a:defRPr>
            </a:lvl1pPr>
          </a:lstStyle>
          <a:p>
            <a:pPr/>
            <a:r>
              <a:t>×</a:t>
            </a:r>
          </a:p>
        </p:txBody>
      </p:sp>
      <p:sp>
        <p:nvSpPr>
          <p:cNvPr id="186" name="×"/>
          <p:cNvSpPr txBox="1"/>
          <p:nvPr/>
        </p:nvSpPr>
        <p:spPr>
          <a:xfrm>
            <a:off x="8883278" y="4414341"/>
            <a:ext cx="486641" cy="4753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400">
                <a:solidFill>
                  <a:srgbClr val="929292"/>
                </a:solidFill>
                <a:latin typeface="游ゴシック体 ボールド"/>
                <a:ea typeface="游ゴシック体 ボールド"/>
                <a:cs typeface="游ゴシック体 ボールド"/>
                <a:sym typeface="游ゴシック体 ボールド"/>
              </a:defRPr>
            </a:lvl1pPr>
          </a:lstStyle>
          <a:p>
            <a:pPr/>
            <a:r>
              <a:t>×</a:t>
            </a:r>
          </a:p>
        </p:txBody>
      </p:sp>
      <p:sp>
        <p:nvSpPr>
          <p:cNvPr id="187" name="売上"/>
          <p:cNvSpPr txBox="1"/>
          <p:nvPr/>
        </p:nvSpPr>
        <p:spPr>
          <a:xfrm>
            <a:off x="1541347" y="3084573"/>
            <a:ext cx="1333501"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游ゴシック体 ボールド"/>
                <a:ea typeface="游ゴシック体 ボールド"/>
                <a:cs typeface="游ゴシック体 ボールド"/>
                <a:sym typeface="游ゴシック体 ボールド"/>
              </a:defRPr>
            </a:lvl1pPr>
          </a:lstStyle>
          <a:p>
            <a:pPr/>
            <a:r>
              <a:t>売上</a:t>
            </a:r>
          </a:p>
        </p:txBody>
      </p:sp>
      <p:sp>
        <p:nvSpPr>
          <p:cNvPr id="188" name="矢印"/>
          <p:cNvSpPr/>
          <p:nvPr/>
        </p:nvSpPr>
        <p:spPr>
          <a:xfrm rot="16200000">
            <a:off x="3063684" y="4481190"/>
            <a:ext cx="362151" cy="341625"/>
          </a:xfrm>
          <a:prstGeom prst="rightArrow">
            <a:avLst>
              <a:gd name="adj1" fmla="val 37818"/>
              <a:gd name="adj2" fmla="val 62480"/>
            </a:avLst>
          </a:prstGeom>
          <a:solidFill>
            <a:srgbClr val="5250A1"/>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189" name="矢印"/>
          <p:cNvSpPr/>
          <p:nvPr/>
        </p:nvSpPr>
        <p:spPr>
          <a:xfrm rot="16200000">
            <a:off x="5687883" y="4481190"/>
            <a:ext cx="362151" cy="341625"/>
          </a:xfrm>
          <a:prstGeom prst="rightArrow">
            <a:avLst>
              <a:gd name="adj1" fmla="val 37818"/>
              <a:gd name="adj2" fmla="val 62480"/>
            </a:avLst>
          </a:prstGeom>
          <a:solidFill>
            <a:srgbClr val="5250A1"/>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190" name="矢印"/>
          <p:cNvSpPr/>
          <p:nvPr/>
        </p:nvSpPr>
        <p:spPr>
          <a:xfrm rot="16200000">
            <a:off x="8286681" y="4481190"/>
            <a:ext cx="362151" cy="341625"/>
          </a:xfrm>
          <a:prstGeom prst="rightArrow">
            <a:avLst>
              <a:gd name="adj1" fmla="val 37818"/>
              <a:gd name="adj2" fmla="val 62480"/>
            </a:avLst>
          </a:prstGeom>
          <a:solidFill>
            <a:srgbClr val="5250A1"/>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191" name="矢印"/>
          <p:cNvSpPr/>
          <p:nvPr/>
        </p:nvSpPr>
        <p:spPr>
          <a:xfrm flipH="1" rot="16200000">
            <a:off x="11053685" y="4484068"/>
            <a:ext cx="362151" cy="341625"/>
          </a:xfrm>
          <a:prstGeom prst="rightArrow">
            <a:avLst>
              <a:gd name="adj1" fmla="val 37818"/>
              <a:gd name="adj2" fmla="val 62480"/>
            </a:avLst>
          </a:pr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192" name="労働時間"/>
          <p:cNvSpPr txBox="1"/>
          <p:nvPr/>
        </p:nvSpPr>
        <p:spPr>
          <a:xfrm>
            <a:off x="1535727" y="6499238"/>
            <a:ext cx="2552701" cy="711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游ゴシック体 ボールド"/>
                <a:ea typeface="游ゴシック体 ボールド"/>
                <a:cs typeface="游ゴシック体 ボールド"/>
                <a:sym typeface="游ゴシック体 ボールド"/>
              </a:defRPr>
            </a:lvl1pPr>
          </a:lstStyle>
          <a:p>
            <a:pPr/>
            <a:r>
              <a:t>労働時間</a:t>
            </a:r>
          </a:p>
        </p:txBody>
      </p:sp>
      <p:sp>
        <p:nvSpPr>
          <p:cNvPr id="193" name="角丸四角形"/>
          <p:cNvSpPr/>
          <p:nvPr/>
        </p:nvSpPr>
        <p:spPr>
          <a:xfrm>
            <a:off x="1530252" y="7487291"/>
            <a:ext cx="4695900" cy="1271152"/>
          </a:xfrm>
          <a:prstGeom prst="roundRect">
            <a:avLst>
              <a:gd name="adj" fmla="val 11921"/>
            </a:avLst>
          </a:prstGeom>
          <a:solidFill>
            <a:srgbClr val="EDEFEF"/>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194" name="商談の時間…"/>
          <p:cNvSpPr txBox="1"/>
          <p:nvPr/>
        </p:nvSpPr>
        <p:spPr>
          <a:xfrm>
            <a:off x="1876311" y="7741866"/>
            <a:ext cx="3981592"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sz="2000">
                <a:latin typeface="游ゴシック体 ボールド"/>
                <a:ea typeface="游ゴシック体 ボールド"/>
                <a:cs typeface="游ゴシック体 ボールド"/>
                <a:sym typeface="游ゴシック体 ボールド"/>
              </a:defRPr>
            </a:pPr>
            <a:r>
              <a:t>商談の時間</a:t>
            </a:r>
          </a:p>
          <a:p>
            <a:pPr>
              <a:defRPr sz="2000">
                <a:latin typeface="游ゴシック体 ボールド"/>
                <a:ea typeface="游ゴシック体 ボールド"/>
                <a:cs typeface="游ゴシック体 ボールド"/>
                <a:sym typeface="游ゴシック体 ボールド"/>
              </a:defRPr>
            </a:pPr>
            <a:r>
              <a:t>単価や受注率を高める時間</a:t>
            </a:r>
          </a:p>
        </p:txBody>
      </p:sp>
      <p:sp>
        <p:nvSpPr>
          <p:cNvPr id="195" name="矢印"/>
          <p:cNvSpPr/>
          <p:nvPr/>
        </p:nvSpPr>
        <p:spPr>
          <a:xfrm rot="16200000">
            <a:off x="5687883" y="7952054"/>
            <a:ext cx="362151" cy="341625"/>
          </a:xfrm>
          <a:prstGeom prst="rightArrow">
            <a:avLst>
              <a:gd name="adj1" fmla="val 37818"/>
              <a:gd name="adj2" fmla="val 62480"/>
            </a:avLst>
          </a:prstGeom>
          <a:solidFill>
            <a:srgbClr val="5250A1"/>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196" name="角丸四角形"/>
          <p:cNvSpPr/>
          <p:nvPr/>
        </p:nvSpPr>
        <p:spPr>
          <a:xfrm>
            <a:off x="6778649" y="7487291"/>
            <a:ext cx="4695899" cy="1271152"/>
          </a:xfrm>
          <a:prstGeom prst="roundRect">
            <a:avLst>
              <a:gd name="adj" fmla="val 11921"/>
            </a:avLst>
          </a:prstGeom>
          <a:solidFill>
            <a:srgbClr val="EDEFEF"/>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197" name="×"/>
          <p:cNvSpPr txBox="1"/>
          <p:nvPr/>
        </p:nvSpPr>
        <p:spPr>
          <a:xfrm>
            <a:off x="6242510" y="7885205"/>
            <a:ext cx="486641" cy="4753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400">
                <a:solidFill>
                  <a:srgbClr val="929292"/>
                </a:solidFill>
                <a:latin typeface="游ゴシック体 ボールド"/>
                <a:ea typeface="游ゴシック体 ボールド"/>
                <a:cs typeface="游ゴシック体 ボールド"/>
                <a:sym typeface="游ゴシック体 ボールド"/>
              </a:defRPr>
            </a:lvl1pPr>
          </a:lstStyle>
          <a:p>
            <a:pPr/>
            <a:r>
              <a:t>×</a:t>
            </a:r>
          </a:p>
        </p:txBody>
      </p:sp>
      <p:sp>
        <p:nvSpPr>
          <p:cNvPr id="198" name="矢印"/>
          <p:cNvSpPr/>
          <p:nvPr/>
        </p:nvSpPr>
        <p:spPr>
          <a:xfrm flipH="1" rot="16200000">
            <a:off x="10949138" y="7952054"/>
            <a:ext cx="362151" cy="341625"/>
          </a:xfrm>
          <a:prstGeom prst="rightArrow">
            <a:avLst>
              <a:gd name="adj1" fmla="val 37818"/>
              <a:gd name="adj2" fmla="val 62480"/>
            </a:avLst>
          </a:pr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199" name="それ以外の時間"/>
          <p:cNvSpPr txBox="1"/>
          <p:nvPr/>
        </p:nvSpPr>
        <p:spPr>
          <a:xfrm>
            <a:off x="6931890" y="7741866"/>
            <a:ext cx="3981592"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000">
                <a:latin typeface="游ゴシック体 ボールド"/>
                <a:ea typeface="游ゴシック体 ボールド"/>
                <a:cs typeface="游ゴシック体 ボールド"/>
                <a:sym typeface="游ゴシック体 ボールド"/>
              </a:defRPr>
            </a:lvl1pPr>
          </a:lstStyle>
          <a:p>
            <a:pPr/>
            <a:r>
              <a:t>　それ以外の時間</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6"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37" name="セールスイネーブルメントツール"/>
          <p:cNvSpPr txBox="1"/>
          <p:nvPr/>
        </p:nvSpPr>
        <p:spPr>
          <a:xfrm>
            <a:off x="4156249" y="3606486"/>
            <a:ext cx="4637533" cy="406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游ゴシック体 ボールド"/>
                <a:ea typeface="游ゴシック体 ボールド"/>
                <a:cs typeface="游ゴシック体 ボールド"/>
                <a:sym typeface="游ゴシック体 ボールド"/>
              </a:defRPr>
            </a:lvl1pPr>
          </a:lstStyle>
          <a:p>
            <a:pPr/>
            <a:r>
              <a:t>セールスイネーブルメントツール</a:t>
            </a:r>
          </a:p>
        </p:txBody>
      </p:sp>
      <p:pic>
        <p:nvPicPr>
          <p:cNvPr id="738" name="logo.png" descr="logo.png"/>
          <p:cNvPicPr>
            <a:picLocks noChangeAspect="1"/>
          </p:cNvPicPr>
          <p:nvPr/>
        </p:nvPicPr>
        <p:blipFill>
          <a:blip r:embed="rId2">
            <a:extLst/>
          </a:blip>
          <a:stretch>
            <a:fillRect/>
          </a:stretch>
        </p:blipFill>
        <p:spPr>
          <a:xfrm>
            <a:off x="5347803" y="4169674"/>
            <a:ext cx="2254425" cy="553526"/>
          </a:xfrm>
          <a:prstGeom prst="rect">
            <a:avLst/>
          </a:prstGeom>
          <a:ln w="12700">
            <a:miter lim="400000"/>
          </a:ln>
        </p:spPr>
      </p:pic>
      <p:pic>
        <p:nvPicPr>
          <p:cNvPr id="739" name="イメージ" descr="イメージ"/>
          <p:cNvPicPr>
            <a:picLocks noChangeAspect="1"/>
          </p:cNvPicPr>
          <p:nvPr/>
        </p:nvPicPr>
        <p:blipFill>
          <a:blip r:embed="rId3">
            <a:extLst/>
          </a:blip>
          <a:stretch>
            <a:fillRect/>
          </a:stretch>
        </p:blipFill>
        <p:spPr>
          <a:xfrm>
            <a:off x="4079210" y="5002351"/>
            <a:ext cx="4791611" cy="2592563"/>
          </a:xfrm>
          <a:prstGeom prst="rect">
            <a:avLst/>
          </a:prstGeom>
          <a:ln w="12700">
            <a:miter lim="400000"/>
          </a:ln>
        </p:spPr>
      </p:pic>
      <p:sp>
        <p:nvSpPr>
          <p:cNvPr id="740" name="＼またまた、宣伝ですみません／"/>
          <p:cNvSpPr txBox="1"/>
          <p:nvPr/>
        </p:nvSpPr>
        <p:spPr>
          <a:xfrm rot="1920000">
            <a:off x="7841036" y="3390286"/>
            <a:ext cx="3522727"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游ゴシック体 ボールド"/>
                <a:ea typeface="游ゴシック体 ボールド"/>
                <a:cs typeface="游ゴシック体 ボールド"/>
                <a:sym typeface="游ゴシック体 ボールド"/>
              </a:defRPr>
            </a:lvl1pPr>
          </a:lstStyle>
          <a:p>
            <a:pPr/>
            <a:r>
              <a:t>＼またまた、宣伝ですみません／</a:t>
            </a:r>
          </a:p>
        </p:txBody>
      </p:sp>
      <p:sp>
        <p:nvSpPr>
          <p:cNvPr id="741" name="興味のある方はセミナー後に声をかけてください🙇♂️"/>
          <p:cNvSpPr txBox="1"/>
          <p:nvPr/>
        </p:nvSpPr>
        <p:spPr>
          <a:xfrm>
            <a:off x="3045819" y="8101728"/>
            <a:ext cx="7137401"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游ゴシック体 ボールド"/>
                <a:ea typeface="游ゴシック体 ボールド"/>
                <a:cs typeface="游ゴシック体 ボールド"/>
                <a:sym typeface="游ゴシック体 ボールド"/>
              </a:defRPr>
            </a:lvl1pPr>
          </a:lstStyle>
          <a:p>
            <a:pPr/>
            <a:r>
              <a:t>興味のある方はセミナー後に声をかけてください🙇‍♂️</a:t>
            </a:r>
          </a:p>
        </p:txBody>
      </p:sp>
      <p:sp>
        <p:nvSpPr>
          <p:cNvPr id="742" name="四角形"/>
          <p:cNvSpPr/>
          <p:nvPr/>
        </p:nvSpPr>
        <p:spPr>
          <a:xfrm>
            <a:off x="1481144" y="480730"/>
            <a:ext cx="9518350" cy="762001"/>
          </a:xfrm>
          <a:prstGeom prst="rect">
            <a:avLst/>
          </a:prstGeom>
          <a:solidFill>
            <a:srgbClr val="000000"/>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743" name="営業コンテンツの活用状況の可視化と"/>
          <p:cNvSpPr txBox="1"/>
          <p:nvPr/>
        </p:nvSpPr>
        <p:spPr>
          <a:xfrm>
            <a:off x="1661969" y="556930"/>
            <a:ext cx="9156701"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営業コンテンツの活用状況の可視化と</a:t>
            </a:r>
          </a:p>
        </p:txBody>
      </p:sp>
      <p:sp>
        <p:nvSpPr>
          <p:cNvPr id="744" name="四角形"/>
          <p:cNvSpPr/>
          <p:nvPr/>
        </p:nvSpPr>
        <p:spPr>
          <a:xfrm>
            <a:off x="1481144" y="1422621"/>
            <a:ext cx="9156701" cy="762001"/>
          </a:xfrm>
          <a:prstGeom prst="rect">
            <a:avLst/>
          </a:prstGeom>
          <a:solidFill>
            <a:srgbClr val="000000"/>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745" name="そこからの改善が進むツールを開発。"/>
          <p:cNvSpPr txBox="1"/>
          <p:nvPr/>
        </p:nvSpPr>
        <p:spPr>
          <a:xfrm>
            <a:off x="1661969" y="1498821"/>
            <a:ext cx="9156701" cy="6096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そこからの改善が進むツールを開発。</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7"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48" name="コールアウト"/>
          <p:cNvSpPr/>
          <p:nvPr/>
        </p:nvSpPr>
        <p:spPr>
          <a:xfrm>
            <a:off x="1788715" y="3448116"/>
            <a:ext cx="9427370" cy="2857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5" y="0"/>
                </a:moveTo>
                <a:cubicBezTo>
                  <a:pt x="65" y="0"/>
                  <a:pt x="0" y="215"/>
                  <a:pt x="0" y="480"/>
                </a:cubicBezTo>
                <a:lnTo>
                  <a:pt x="0" y="17793"/>
                </a:lnTo>
                <a:cubicBezTo>
                  <a:pt x="0" y="18058"/>
                  <a:pt x="65" y="18273"/>
                  <a:pt x="145" y="18273"/>
                </a:cubicBezTo>
                <a:lnTo>
                  <a:pt x="10255" y="18273"/>
                </a:lnTo>
                <a:lnTo>
                  <a:pt x="10546" y="21600"/>
                </a:lnTo>
                <a:lnTo>
                  <a:pt x="10836" y="18273"/>
                </a:lnTo>
                <a:lnTo>
                  <a:pt x="21455" y="18273"/>
                </a:lnTo>
                <a:cubicBezTo>
                  <a:pt x="21535" y="18273"/>
                  <a:pt x="21600" y="18058"/>
                  <a:pt x="21600" y="17793"/>
                </a:cubicBezTo>
                <a:lnTo>
                  <a:pt x="21600" y="480"/>
                </a:lnTo>
                <a:cubicBezTo>
                  <a:pt x="21600" y="215"/>
                  <a:pt x="21535" y="0"/>
                  <a:pt x="21455" y="0"/>
                </a:cubicBezTo>
                <a:lnTo>
                  <a:pt x="145" y="0"/>
                </a:lnTo>
                <a:close/>
              </a:path>
            </a:pathLst>
          </a:custGeom>
          <a:solidFill>
            <a:srgbClr val="7EC8C7">
              <a:alpha val="48529"/>
            </a:srgbClr>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749" name="（参考）イネーブルメントすべき営業力"/>
          <p:cNvSpPr txBox="1"/>
          <p:nvPr/>
        </p:nvSpPr>
        <p:spPr>
          <a:xfrm>
            <a:off x="2267680" y="4521200"/>
            <a:ext cx="8469441" cy="40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游ゴシック体 ボールド"/>
                <a:ea typeface="游ゴシック体 ボールド"/>
                <a:cs typeface="游ゴシック体 ボールド"/>
                <a:sym typeface="游ゴシック体 ボールド"/>
              </a:defRPr>
            </a:lvl1pPr>
          </a:lstStyle>
          <a:p>
            <a:pPr/>
            <a:r>
              <a:t>（参考）イネーブルメントすべき営業力</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1" name="角丸四角形"/>
          <p:cNvSpPr/>
          <p:nvPr/>
        </p:nvSpPr>
        <p:spPr>
          <a:xfrm>
            <a:off x="1610956" y="2823269"/>
            <a:ext cx="2291675" cy="3055195"/>
          </a:xfrm>
          <a:prstGeom prst="roundRect">
            <a:avLst>
              <a:gd name="adj" fmla="val 4324"/>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752" name="角丸四角形"/>
          <p:cNvSpPr/>
          <p:nvPr/>
        </p:nvSpPr>
        <p:spPr>
          <a:xfrm>
            <a:off x="4087456" y="2823269"/>
            <a:ext cx="2291675" cy="3055195"/>
          </a:xfrm>
          <a:prstGeom prst="roundRect">
            <a:avLst>
              <a:gd name="adj" fmla="val 4324"/>
            </a:avLst>
          </a:prstGeom>
          <a:solidFill>
            <a:srgbClr val="11A0C8"/>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753" name="角丸四角形"/>
          <p:cNvSpPr/>
          <p:nvPr/>
        </p:nvSpPr>
        <p:spPr>
          <a:xfrm>
            <a:off x="6563956" y="2823269"/>
            <a:ext cx="2291675" cy="3055195"/>
          </a:xfrm>
          <a:prstGeom prst="roundRect">
            <a:avLst>
              <a:gd name="adj" fmla="val 4324"/>
            </a:avLst>
          </a:prstGeom>
          <a:solidFill>
            <a:srgbClr val="D64278"/>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754" name="角丸四角形"/>
          <p:cNvSpPr/>
          <p:nvPr/>
        </p:nvSpPr>
        <p:spPr>
          <a:xfrm>
            <a:off x="9040456" y="2823269"/>
            <a:ext cx="2291675" cy="3055195"/>
          </a:xfrm>
          <a:prstGeom prst="roundRect">
            <a:avLst>
              <a:gd name="adj" fmla="val 4324"/>
            </a:avLst>
          </a:prstGeom>
          <a:solidFill>
            <a:srgbClr val="929292"/>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755" name="角丸四角形"/>
          <p:cNvSpPr/>
          <p:nvPr/>
        </p:nvSpPr>
        <p:spPr>
          <a:xfrm>
            <a:off x="1610956" y="6137969"/>
            <a:ext cx="9782888" cy="1357711"/>
          </a:xfrm>
          <a:prstGeom prst="roundRect">
            <a:avLst>
              <a:gd name="adj" fmla="val 7299"/>
            </a:avLst>
          </a:prstGeom>
          <a:solidFill>
            <a:srgbClr val="C3BA5E"/>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756"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57" name="イネーブルメントするべき営業力の分解"/>
          <p:cNvSpPr txBox="1"/>
          <p:nvPr/>
        </p:nvSpPr>
        <p:spPr>
          <a:xfrm>
            <a:off x="2376169" y="647068"/>
            <a:ext cx="8252461"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latin typeface="游ゴシック体 ボールド"/>
                <a:ea typeface="游ゴシック体 ボールド"/>
                <a:cs typeface="游ゴシック体 ボールド"/>
                <a:sym typeface="游ゴシック体 ボールド"/>
              </a:defRPr>
            </a:lvl1pPr>
          </a:lstStyle>
          <a:p>
            <a:pPr/>
            <a:r>
              <a:t>イネーブルメントするべき営業力の分解</a:t>
            </a:r>
          </a:p>
        </p:txBody>
      </p:sp>
      <p:sp>
        <p:nvSpPr>
          <p:cNvPr id="758" name="線"/>
          <p:cNvSpPr/>
          <p:nvPr/>
        </p:nvSpPr>
        <p:spPr>
          <a:xfrm>
            <a:off x="6112280" y="1591733"/>
            <a:ext cx="780240" cy="1"/>
          </a:xfrm>
          <a:prstGeom prst="line">
            <a:avLst/>
          </a:prstGeom>
          <a:ln w="635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759" name="トークスキル"/>
          <p:cNvSpPr txBox="1"/>
          <p:nvPr/>
        </p:nvSpPr>
        <p:spPr>
          <a:xfrm>
            <a:off x="1937643" y="3302000"/>
            <a:ext cx="1638301" cy="35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FFFFFF"/>
                </a:solidFill>
                <a:latin typeface="游ゴシック体 ボールド"/>
                <a:ea typeface="游ゴシック体 ボールド"/>
                <a:cs typeface="游ゴシック体 ボールド"/>
                <a:sym typeface="游ゴシック体 ボールド"/>
              </a:defRPr>
            </a:lvl1pPr>
          </a:lstStyle>
          <a:p>
            <a:pPr/>
            <a:r>
              <a:t>トークスキル</a:t>
            </a:r>
          </a:p>
        </p:txBody>
      </p:sp>
      <p:sp>
        <p:nvSpPr>
          <p:cNvPr id="760" name="知識"/>
          <p:cNvSpPr txBox="1"/>
          <p:nvPr/>
        </p:nvSpPr>
        <p:spPr>
          <a:xfrm>
            <a:off x="4922143" y="3302000"/>
            <a:ext cx="622301" cy="35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FFFFFF"/>
                </a:solidFill>
                <a:latin typeface="游ゴシック体 ボールド"/>
                <a:ea typeface="游ゴシック体 ボールド"/>
                <a:cs typeface="游ゴシック体 ボールド"/>
                <a:sym typeface="游ゴシック体 ボールド"/>
              </a:defRPr>
            </a:lvl1pPr>
          </a:lstStyle>
          <a:p>
            <a:pPr/>
            <a:r>
              <a:t>知識</a:t>
            </a:r>
          </a:p>
        </p:txBody>
      </p:sp>
      <p:sp>
        <p:nvSpPr>
          <p:cNvPr id="761" name="コンテンツ活用"/>
          <p:cNvSpPr txBox="1"/>
          <p:nvPr/>
        </p:nvSpPr>
        <p:spPr>
          <a:xfrm>
            <a:off x="6763642" y="3302000"/>
            <a:ext cx="1892301" cy="35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FFFFFF"/>
                </a:solidFill>
                <a:latin typeface="游ゴシック体 ボールド"/>
                <a:ea typeface="游ゴシック体 ボールド"/>
                <a:cs typeface="游ゴシック体 ボールド"/>
                <a:sym typeface="游ゴシック体 ボールド"/>
              </a:defRPr>
            </a:lvl1pPr>
          </a:lstStyle>
          <a:p>
            <a:pPr/>
            <a:r>
              <a:t>コンテンツ活用</a:t>
            </a:r>
          </a:p>
        </p:txBody>
      </p:sp>
      <p:sp>
        <p:nvSpPr>
          <p:cNvPr id="762" name="属人的要素"/>
          <p:cNvSpPr txBox="1"/>
          <p:nvPr/>
        </p:nvSpPr>
        <p:spPr>
          <a:xfrm>
            <a:off x="9494142" y="3302000"/>
            <a:ext cx="1384301" cy="355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FFFFFF"/>
                </a:solidFill>
                <a:latin typeface="游ゴシック体 ボールド"/>
                <a:ea typeface="游ゴシック体 ボールド"/>
                <a:cs typeface="游ゴシック体 ボールド"/>
                <a:sym typeface="游ゴシック体 ボールド"/>
              </a:defRPr>
            </a:lvl1pPr>
          </a:lstStyle>
          <a:p>
            <a:pPr/>
            <a:r>
              <a:t>属人的要素</a:t>
            </a:r>
          </a:p>
        </p:txBody>
      </p:sp>
      <p:sp>
        <p:nvSpPr>
          <p:cNvPr id="763" name="・ヒアリング内容…"/>
          <p:cNvSpPr txBox="1"/>
          <p:nvPr/>
        </p:nvSpPr>
        <p:spPr>
          <a:xfrm>
            <a:off x="1950406" y="4548535"/>
            <a:ext cx="1536701" cy="546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sz="1400">
                <a:solidFill>
                  <a:srgbClr val="FFFFFF"/>
                </a:solidFill>
                <a:latin typeface="游ゴシック体 ボールド"/>
                <a:ea typeface="游ゴシック体 ボールド"/>
                <a:cs typeface="游ゴシック体 ボールド"/>
                <a:sym typeface="游ゴシック体 ボールド"/>
              </a:defRPr>
            </a:pPr>
            <a:r>
              <a:t>・ヒアリング内容</a:t>
            </a:r>
          </a:p>
          <a:p>
            <a:pPr algn="l">
              <a:defRPr sz="1400">
                <a:solidFill>
                  <a:srgbClr val="FFFFFF"/>
                </a:solidFill>
                <a:latin typeface="游ゴシック体 ボールド"/>
                <a:ea typeface="游ゴシック体 ボールド"/>
                <a:cs typeface="游ゴシック体 ボールド"/>
                <a:sym typeface="游ゴシック体 ボールド"/>
              </a:defRPr>
            </a:pPr>
            <a:r>
              <a:t>・各種トーク</a:t>
            </a:r>
          </a:p>
        </p:txBody>
      </p:sp>
      <p:sp>
        <p:nvSpPr>
          <p:cNvPr id="764" name="・業界知識…"/>
          <p:cNvSpPr txBox="1"/>
          <p:nvPr/>
        </p:nvSpPr>
        <p:spPr>
          <a:xfrm>
            <a:off x="4639987" y="4548535"/>
            <a:ext cx="1186613" cy="812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sz="1400">
                <a:solidFill>
                  <a:srgbClr val="FFFFFF"/>
                </a:solidFill>
                <a:latin typeface="游ゴシック体 ボールド"/>
                <a:ea typeface="游ゴシック体 ボールド"/>
                <a:cs typeface="游ゴシック体 ボールド"/>
                <a:sym typeface="游ゴシック体 ボールド"/>
              </a:defRPr>
            </a:pPr>
            <a:r>
              <a:t>・業界知識</a:t>
            </a:r>
          </a:p>
          <a:p>
            <a:pPr algn="l">
              <a:defRPr sz="1400">
                <a:solidFill>
                  <a:srgbClr val="FFFFFF"/>
                </a:solidFill>
                <a:latin typeface="游ゴシック体 ボールド"/>
                <a:ea typeface="游ゴシック体 ボールド"/>
                <a:cs typeface="游ゴシック体 ボールド"/>
                <a:sym typeface="游ゴシック体 ボールド"/>
              </a:defRPr>
            </a:pPr>
            <a:r>
              <a:t>・商材知識</a:t>
            </a:r>
          </a:p>
          <a:p>
            <a:pPr algn="l">
              <a:defRPr sz="1400">
                <a:solidFill>
                  <a:srgbClr val="FFFFFF"/>
                </a:solidFill>
                <a:latin typeface="游ゴシック体 ボールド"/>
                <a:ea typeface="游ゴシック体 ボールド"/>
                <a:cs typeface="游ゴシック体 ボールド"/>
                <a:sym typeface="游ゴシック体 ボールド"/>
              </a:defRPr>
            </a:pPr>
            <a:r>
              <a:t>・事例やFAQ</a:t>
            </a:r>
          </a:p>
        </p:txBody>
      </p:sp>
      <p:sp>
        <p:nvSpPr>
          <p:cNvPr id="765" name="・基本営業資料…"/>
          <p:cNvSpPr txBox="1"/>
          <p:nvPr/>
        </p:nvSpPr>
        <p:spPr>
          <a:xfrm>
            <a:off x="7005006" y="4548535"/>
            <a:ext cx="1358901" cy="812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sz="1400">
                <a:solidFill>
                  <a:srgbClr val="FFFFFF"/>
                </a:solidFill>
                <a:latin typeface="游ゴシック体 ボールド"/>
                <a:ea typeface="游ゴシック体 ボールド"/>
                <a:cs typeface="游ゴシック体 ボールド"/>
                <a:sym typeface="游ゴシック体 ボールド"/>
              </a:defRPr>
            </a:pPr>
            <a:r>
              <a:t>・基本営業資料</a:t>
            </a:r>
          </a:p>
          <a:p>
            <a:pPr algn="l">
              <a:defRPr sz="1400">
                <a:solidFill>
                  <a:srgbClr val="FFFFFF"/>
                </a:solidFill>
                <a:latin typeface="游ゴシック体 ボールド"/>
                <a:ea typeface="游ゴシック体 ボールド"/>
                <a:cs typeface="游ゴシック体 ボールド"/>
                <a:sym typeface="游ゴシック体 ボールド"/>
              </a:defRPr>
            </a:pPr>
            <a:r>
              <a:t>・個別資料</a:t>
            </a:r>
          </a:p>
          <a:p>
            <a:pPr algn="l">
              <a:defRPr sz="1400">
                <a:solidFill>
                  <a:srgbClr val="FFFFFF"/>
                </a:solidFill>
                <a:latin typeface="游ゴシック体 ボールド"/>
                <a:ea typeface="游ゴシック体 ボールド"/>
                <a:cs typeface="游ゴシック体 ボールド"/>
                <a:sym typeface="游ゴシック体 ボールド"/>
              </a:defRPr>
            </a:pPr>
            <a:r>
              <a:t>・各コンテンツ</a:t>
            </a:r>
          </a:p>
        </p:txBody>
      </p:sp>
      <p:sp>
        <p:nvSpPr>
          <p:cNvPr id="766" name="・性格や資質…"/>
          <p:cNvSpPr txBox="1"/>
          <p:nvPr/>
        </p:nvSpPr>
        <p:spPr>
          <a:xfrm>
            <a:off x="9570406" y="4548535"/>
            <a:ext cx="1181101" cy="812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sz="1400">
                <a:solidFill>
                  <a:srgbClr val="FFFFFF"/>
                </a:solidFill>
                <a:latin typeface="游ゴシック体 ボールド"/>
                <a:ea typeface="游ゴシック体 ボールド"/>
                <a:cs typeface="游ゴシック体 ボールド"/>
                <a:sym typeface="游ゴシック体 ボールド"/>
              </a:defRPr>
            </a:pPr>
            <a:r>
              <a:t>・性格や資質</a:t>
            </a:r>
          </a:p>
          <a:p>
            <a:pPr algn="l">
              <a:defRPr sz="1400">
                <a:solidFill>
                  <a:srgbClr val="FFFFFF"/>
                </a:solidFill>
                <a:latin typeface="游ゴシック体 ボールド"/>
                <a:ea typeface="游ゴシック体 ボールド"/>
                <a:cs typeface="游ゴシック体 ボールド"/>
                <a:sym typeface="游ゴシック体 ボールド"/>
              </a:defRPr>
            </a:pPr>
            <a:r>
              <a:t>・雰囲気</a:t>
            </a:r>
          </a:p>
          <a:p>
            <a:pPr algn="l">
              <a:defRPr sz="1400">
                <a:solidFill>
                  <a:srgbClr val="FFFFFF"/>
                </a:solidFill>
                <a:latin typeface="游ゴシック体 ボールド"/>
                <a:ea typeface="游ゴシック体 ボールド"/>
                <a:cs typeface="游ゴシック体 ボールド"/>
                <a:sym typeface="游ゴシック体 ボールド"/>
              </a:defRPr>
            </a:pPr>
            <a:r>
              <a:t>・関係性</a:t>
            </a:r>
          </a:p>
        </p:txBody>
      </p:sp>
      <p:sp>
        <p:nvSpPr>
          <p:cNvPr id="767" name="線"/>
          <p:cNvSpPr/>
          <p:nvPr/>
        </p:nvSpPr>
        <p:spPr>
          <a:xfrm>
            <a:off x="2488228" y="4103067"/>
            <a:ext cx="511731" cy="1"/>
          </a:xfrm>
          <a:prstGeom prst="line">
            <a:avLst/>
          </a:prstGeom>
          <a:ln w="38100">
            <a:solidFill>
              <a:srgbClr val="FFFFFF"/>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768" name="線"/>
          <p:cNvSpPr/>
          <p:nvPr/>
        </p:nvSpPr>
        <p:spPr>
          <a:xfrm>
            <a:off x="5032713" y="4103067"/>
            <a:ext cx="511731" cy="1"/>
          </a:xfrm>
          <a:prstGeom prst="line">
            <a:avLst/>
          </a:prstGeom>
          <a:ln w="38100">
            <a:solidFill>
              <a:srgbClr val="FFFFFF"/>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769" name="線"/>
          <p:cNvSpPr/>
          <p:nvPr/>
        </p:nvSpPr>
        <p:spPr>
          <a:xfrm>
            <a:off x="7453928" y="4103067"/>
            <a:ext cx="511731" cy="1"/>
          </a:xfrm>
          <a:prstGeom prst="line">
            <a:avLst/>
          </a:prstGeom>
          <a:ln w="38100">
            <a:solidFill>
              <a:srgbClr val="FFFFFF"/>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770" name="線"/>
          <p:cNvSpPr/>
          <p:nvPr/>
        </p:nvSpPr>
        <p:spPr>
          <a:xfrm>
            <a:off x="9930427" y="3912567"/>
            <a:ext cx="511731" cy="1"/>
          </a:xfrm>
          <a:prstGeom prst="line">
            <a:avLst/>
          </a:prstGeom>
          <a:ln w="38100">
            <a:solidFill>
              <a:srgbClr val="FFFFFF"/>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771" name="営業プロセス/購買フェーズ"/>
          <p:cNvSpPr txBox="1"/>
          <p:nvPr/>
        </p:nvSpPr>
        <p:spPr>
          <a:xfrm>
            <a:off x="4866640" y="6639024"/>
            <a:ext cx="3271521"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FFFFFF"/>
                </a:solidFill>
                <a:latin typeface="游ゴシック体 ボールド"/>
                <a:ea typeface="游ゴシック体 ボールド"/>
                <a:cs typeface="游ゴシック体 ボールド"/>
                <a:sym typeface="游ゴシック体 ボールド"/>
              </a:defRPr>
            </a:lvl1pPr>
          </a:lstStyle>
          <a:p>
            <a:pPr/>
            <a:r>
              <a:t>営業プロセス/購買フェーズ</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3" name="角丸四角形"/>
          <p:cNvSpPr/>
          <p:nvPr/>
        </p:nvSpPr>
        <p:spPr>
          <a:xfrm>
            <a:off x="2346924" y="3837936"/>
            <a:ext cx="8310952" cy="2754598"/>
          </a:xfrm>
          <a:prstGeom prst="roundRect">
            <a:avLst>
              <a:gd name="adj" fmla="val 4444"/>
            </a:avLst>
          </a:prstGeom>
          <a:solidFill>
            <a:srgbClr val="EDEFEF"/>
          </a:solidFill>
          <a:ln w="12700">
            <a:miter lim="400000"/>
          </a:ln>
        </p:spPr>
        <p:txBody>
          <a:bodyPr lIns="50800" tIns="50800" rIns="50800" bIns="50800" anchor="ctr"/>
          <a:lstStyle/>
          <a:p>
            <a:pPr>
              <a:defRPr sz="2200">
                <a:solidFill>
                  <a:srgbClr val="FFFFFF"/>
                </a:solidFill>
                <a:latin typeface="游ゴシック体 ミディアム"/>
                <a:ea typeface="游ゴシック体 ミディアム"/>
                <a:cs typeface="游ゴシック体 ミディアム"/>
                <a:sym typeface="游ゴシック体 ミディアム"/>
              </a:defRPr>
            </a:pPr>
          </a:p>
        </p:txBody>
      </p:sp>
      <p:sp>
        <p:nvSpPr>
          <p:cNvPr id="774"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75" name="ご静聴、ありがとうございました🙇♂️"/>
          <p:cNvSpPr txBox="1"/>
          <p:nvPr/>
        </p:nvSpPr>
        <p:spPr>
          <a:xfrm>
            <a:off x="3416299" y="2749616"/>
            <a:ext cx="6172201"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atin typeface="游ゴシック体 ボールド"/>
                <a:ea typeface="游ゴシック体 ボールド"/>
                <a:cs typeface="游ゴシック体 ボールド"/>
                <a:sym typeface="游ゴシック体 ボールド"/>
              </a:defRPr>
            </a:lvl1pPr>
          </a:lstStyle>
          <a:p>
            <a:pPr/>
            <a:r>
              <a:t>ご静聴、ありがとうございました🙇‍♂️</a:t>
            </a:r>
          </a:p>
        </p:txBody>
      </p:sp>
      <p:sp>
        <p:nvSpPr>
          <p:cNvPr id="776" name="shota.irieda@mebuku.co.jp"/>
          <p:cNvSpPr txBox="1"/>
          <p:nvPr/>
        </p:nvSpPr>
        <p:spPr>
          <a:xfrm>
            <a:off x="4439056" y="5604933"/>
            <a:ext cx="4126688"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latin typeface="游ゴシック体 ボールド"/>
                <a:ea typeface="游ゴシック体 ボールド"/>
                <a:cs typeface="游ゴシック体 ボールド"/>
                <a:sym typeface="游ゴシック体 ボールド"/>
                <a:hlinkClick r:id="rId2" invalidUrl="" action="" tgtFrame="" tooltip="" history="1" highlightClick="0" endSnd="0"/>
              </a:defRPr>
            </a:lvl1pPr>
          </a:lstStyle>
          <a:p>
            <a:pPr>
              <a:defRPr u="none"/>
            </a:pPr>
            <a:r>
              <a:rPr u="sng">
                <a:hlinkClick r:id="rId2" invalidUrl="" action="" tgtFrame="" tooltip="" history="1" highlightClick="0" endSnd="0"/>
              </a:rPr>
              <a:t>shota.irieda@mebuku.co.jp</a:t>
            </a:r>
          </a:p>
        </p:txBody>
      </p:sp>
      <p:sp>
        <p:nvSpPr>
          <p:cNvPr id="777" name="「営業」に関して、いろいろな方と情報交換したいので、ぜひお気軽にご連絡ください"/>
          <p:cNvSpPr txBox="1"/>
          <p:nvPr/>
        </p:nvSpPr>
        <p:spPr>
          <a:xfrm>
            <a:off x="2852329" y="4364566"/>
            <a:ext cx="7300141"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游ゴシック体 ボールド"/>
                <a:ea typeface="游ゴシック体 ボールド"/>
                <a:cs typeface="游ゴシック体 ボールド"/>
                <a:sym typeface="游ゴシック体 ボールド"/>
              </a:defRPr>
            </a:lvl1pPr>
          </a:lstStyle>
          <a:p>
            <a:pPr/>
            <a:r>
              <a:t>「営業」に関して、いろいろな方と情報交換したいので、ぜひお気軽にご連絡ください</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スライド番号"/>
          <p:cNvSpPr txBox="1"/>
          <p:nvPr>
            <p:ph type="sldNum" sz="quarter" idx="2"/>
          </p:nvPr>
        </p:nvSpPr>
        <p:spPr>
          <a:xfrm>
            <a:off x="12564313" y="9230517"/>
            <a:ext cx="230735"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2" name="コールアウト"/>
          <p:cNvSpPr/>
          <p:nvPr/>
        </p:nvSpPr>
        <p:spPr>
          <a:xfrm>
            <a:off x="1788715" y="3448116"/>
            <a:ext cx="9427370" cy="2857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5" y="0"/>
                </a:moveTo>
                <a:cubicBezTo>
                  <a:pt x="65" y="0"/>
                  <a:pt x="0" y="215"/>
                  <a:pt x="0" y="480"/>
                </a:cubicBezTo>
                <a:lnTo>
                  <a:pt x="0" y="17793"/>
                </a:lnTo>
                <a:cubicBezTo>
                  <a:pt x="0" y="18058"/>
                  <a:pt x="65" y="18273"/>
                  <a:pt x="145" y="18273"/>
                </a:cubicBezTo>
                <a:lnTo>
                  <a:pt x="10255" y="18273"/>
                </a:lnTo>
                <a:lnTo>
                  <a:pt x="10546" y="21600"/>
                </a:lnTo>
                <a:lnTo>
                  <a:pt x="10836" y="18273"/>
                </a:lnTo>
                <a:lnTo>
                  <a:pt x="21455" y="18273"/>
                </a:lnTo>
                <a:cubicBezTo>
                  <a:pt x="21535" y="18273"/>
                  <a:pt x="21600" y="18058"/>
                  <a:pt x="21600" y="17793"/>
                </a:cubicBezTo>
                <a:lnTo>
                  <a:pt x="21600" y="480"/>
                </a:lnTo>
                <a:cubicBezTo>
                  <a:pt x="21600" y="215"/>
                  <a:pt x="21535" y="0"/>
                  <a:pt x="21455" y="0"/>
                </a:cubicBezTo>
                <a:lnTo>
                  <a:pt x="145" y="0"/>
                </a:lnTo>
                <a:close/>
              </a:path>
            </a:pathLst>
          </a:custGeom>
          <a:solidFill>
            <a:srgbClr val="7EC8C7">
              <a:alpha val="48529"/>
            </a:srgbClr>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03" name="営業コンテンツが寄与できるのはどの部分か？"/>
          <p:cNvSpPr txBox="1"/>
          <p:nvPr/>
        </p:nvSpPr>
        <p:spPr>
          <a:xfrm>
            <a:off x="2267680" y="4521200"/>
            <a:ext cx="8469441" cy="40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游ゴシック体 ボールド"/>
                <a:ea typeface="游ゴシック体 ボールド"/>
                <a:cs typeface="游ゴシック体 ボールド"/>
                <a:sym typeface="游ゴシック体 ボールド"/>
              </a:defRPr>
            </a:lvl1pPr>
          </a:lstStyle>
          <a:p>
            <a:pPr/>
            <a:r>
              <a:t>営業コンテンツが寄与できるのはどの部分か？</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スライド番号"/>
          <p:cNvSpPr txBox="1"/>
          <p:nvPr>
            <p:ph type="sldNum" sz="quarter" idx="2"/>
          </p:nvPr>
        </p:nvSpPr>
        <p:spPr>
          <a:xfrm>
            <a:off x="12564313" y="9230517"/>
            <a:ext cx="230735"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6" name="四角形"/>
          <p:cNvSpPr/>
          <p:nvPr/>
        </p:nvSpPr>
        <p:spPr>
          <a:xfrm>
            <a:off x="1481144" y="480730"/>
            <a:ext cx="9428760" cy="762001"/>
          </a:xfrm>
          <a:prstGeom prst="rect">
            <a:avLst/>
          </a:prstGeom>
          <a:solidFill>
            <a:srgbClr val="5250A1"/>
          </a:solidFill>
          <a:ln w="12700">
            <a:miter lim="400000"/>
          </a:ln>
        </p:spPr>
        <p:txBody>
          <a:bodyPr lIns="38100" tIns="38100" rIns="38100" bIns="38100" anchor="ctr"/>
          <a:lstStyle/>
          <a:p>
            <a:pPr>
              <a:defRPr sz="2200">
                <a:solidFill>
                  <a:srgbClr val="FFFFFF"/>
                </a:solidFill>
                <a:latin typeface="+mn-lt"/>
                <a:ea typeface="+mn-ea"/>
                <a:cs typeface="+mn-cs"/>
                <a:sym typeface="ヒラギノ角ゴ ProN W3"/>
              </a:defRPr>
            </a:pPr>
          </a:p>
        </p:txBody>
      </p:sp>
      <p:sp>
        <p:nvSpPr>
          <p:cNvPr id="207" name="営業コンテンツが直接的に寄与できる"/>
          <p:cNvSpPr txBox="1"/>
          <p:nvPr/>
        </p:nvSpPr>
        <p:spPr>
          <a:xfrm>
            <a:off x="1661969" y="556930"/>
            <a:ext cx="9156701"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営業コンテンツが直接的に寄与できる</a:t>
            </a:r>
          </a:p>
        </p:txBody>
      </p:sp>
      <p:sp>
        <p:nvSpPr>
          <p:cNvPr id="208" name="四角形"/>
          <p:cNvSpPr/>
          <p:nvPr/>
        </p:nvSpPr>
        <p:spPr>
          <a:xfrm>
            <a:off x="1481144" y="1422621"/>
            <a:ext cx="10042512"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209" name="4つの項目。ただし、全て連動している。"/>
          <p:cNvSpPr txBox="1"/>
          <p:nvPr/>
        </p:nvSpPr>
        <p:spPr>
          <a:xfrm>
            <a:off x="1661969" y="1498821"/>
            <a:ext cx="9931731" cy="6096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4つの項目。ただし、全て連動している。</a:t>
            </a:r>
          </a:p>
        </p:txBody>
      </p:sp>
      <p:sp>
        <p:nvSpPr>
          <p:cNvPr id="210" name="角丸四角形"/>
          <p:cNvSpPr/>
          <p:nvPr/>
        </p:nvSpPr>
        <p:spPr>
          <a:xfrm>
            <a:off x="1541347" y="4016426"/>
            <a:ext cx="2049512" cy="1271153"/>
          </a:xfrm>
          <a:prstGeom prst="roundRect">
            <a:avLst>
              <a:gd name="adj" fmla="val 11921"/>
            </a:avLst>
          </a:prstGeom>
          <a:solidFill>
            <a:srgbClr val="EDEFEF"/>
          </a:solidFill>
          <a:ln w="50800">
            <a:solidFill>
              <a:srgbClr val="5250A1"/>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11" name="商談数"/>
          <p:cNvSpPr txBox="1"/>
          <p:nvPr/>
        </p:nvSpPr>
        <p:spPr>
          <a:xfrm>
            <a:off x="2096661" y="4470927"/>
            <a:ext cx="916694" cy="3621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000">
                <a:latin typeface="游ゴシック体 ボールド"/>
                <a:ea typeface="游ゴシック体 ボールド"/>
                <a:cs typeface="游ゴシック体 ボールド"/>
                <a:sym typeface="游ゴシック体 ボールド"/>
              </a:defRPr>
            </a:lvl1pPr>
          </a:lstStyle>
          <a:p>
            <a:pPr/>
            <a:r>
              <a:t>商談数</a:t>
            </a:r>
          </a:p>
        </p:txBody>
      </p:sp>
      <p:sp>
        <p:nvSpPr>
          <p:cNvPr id="212" name="角丸四角形"/>
          <p:cNvSpPr/>
          <p:nvPr/>
        </p:nvSpPr>
        <p:spPr>
          <a:xfrm>
            <a:off x="4165545" y="4016426"/>
            <a:ext cx="2049512" cy="1271153"/>
          </a:xfrm>
          <a:prstGeom prst="roundRect">
            <a:avLst>
              <a:gd name="adj" fmla="val 11921"/>
            </a:avLst>
          </a:prstGeom>
          <a:solidFill>
            <a:srgbClr val="EDEFEF"/>
          </a:solidFill>
          <a:ln w="50800">
            <a:solidFill>
              <a:srgbClr val="D64278"/>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13" name="受注単価"/>
          <p:cNvSpPr txBox="1"/>
          <p:nvPr/>
        </p:nvSpPr>
        <p:spPr>
          <a:xfrm>
            <a:off x="4460341" y="4470927"/>
            <a:ext cx="1188307" cy="3621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000">
                <a:latin typeface="游ゴシック体 ボールド"/>
                <a:ea typeface="游ゴシック体 ボールド"/>
                <a:cs typeface="游ゴシック体 ボールド"/>
                <a:sym typeface="游ゴシック体 ボールド"/>
              </a:defRPr>
            </a:lvl1pPr>
          </a:lstStyle>
          <a:p>
            <a:pPr/>
            <a:r>
              <a:t>受注単価</a:t>
            </a:r>
          </a:p>
        </p:txBody>
      </p:sp>
      <p:sp>
        <p:nvSpPr>
          <p:cNvPr id="214" name="角丸四角形"/>
          <p:cNvSpPr/>
          <p:nvPr/>
        </p:nvSpPr>
        <p:spPr>
          <a:xfrm>
            <a:off x="6789743" y="4016426"/>
            <a:ext cx="2049512" cy="1271153"/>
          </a:xfrm>
          <a:prstGeom prst="roundRect">
            <a:avLst>
              <a:gd name="adj" fmla="val 11921"/>
            </a:avLst>
          </a:prstGeom>
          <a:solidFill>
            <a:srgbClr val="EDEFEF"/>
          </a:solidFill>
          <a:ln w="50800">
            <a:solidFill>
              <a:srgbClr val="D64278"/>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15" name="受注率"/>
          <p:cNvSpPr txBox="1"/>
          <p:nvPr/>
        </p:nvSpPr>
        <p:spPr>
          <a:xfrm>
            <a:off x="7229152" y="4470927"/>
            <a:ext cx="916694" cy="3621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000">
                <a:latin typeface="游ゴシック体 ボールド"/>
                <a:ea typeface="游ゴシック体 ボールド"/>
                <a:cs typeface="游ゴシック体 ボールド"/>
                <a:sym typeface="游ゴシック体 ボールド"/>
              </a:defRPr>
            </a:lvl1pPr>
          </a:lstStyle>
          <a:p>
            <a:pPr/>
            <a:r>
              <a:t>受注率</a:t>
            </a:r>
          </a:p>
        </p:txBody>
      </p:sp>
      <p:sp>
        <p:nvSpPr>
          <p:cNvPr id="216" name="角丸四角形"/>
          <p:cNvSpPr/>
          <p:nvPr/>
        </p:nvSpPr>
        <p:spPr>
          <a:xfrm>
            <a:off x="9413941" y="4016426"/>
            <a:ext cx="2049512" cy="1271153"/>
          </a:xfrm>
          <a:prstGeom prst="roundRect">
            <a:avLst>
              <a:gd name="adj" fmla="val 11921"/>
            </a:avLst>
          </a:prstGeom>
          <a:solidFill>
            <a:srgbClr val="EDEFEF"/>
          </a:solidFill>
          <a:ln w="50800">
            <a:solidFill>
              <a:srgbClr val="D64278"/>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17" name="リードタイム"/>
          <p:cNvSpPr txBox="1"/>
          <p:nvPr/>
        </p:nvSpPr>
        <p:spPr>
          <a:xfrm>
            <a:off x="9453808" y="4470927"/>
            <a:ext cx="1698939" cy="3621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000">
                <a:latin typeface="游ゴシック体 ボールド"/>
                <a:ea typeface="游ゴシック体 ボールド"/>
                <a:cs typeface="游ゴシック体 ボールド"/>
                <a:sym typeface="游ゴシック体 ボールド"/>
              </a:defRPr>
            </a:lvl1pPr>
          </a:lstStyle>
          <a:p>
            <a:pPr/>
            <a:r>
              <a:t>リードタイム</a:t>
            </a:r>
          </a:p>
        </p:txBody>
      </p:sp>
      <p:sp>
        <p:nvSpPr>
          <p:cNvPr id="218" name="×"/>
          <p:cNvSpPr txBox="1"/>
          <p:nvPr/>
        </p:nvSpPr>
        <p:spPr>
          <a:xfrm>
            <a:off x="3634882" y="4414341"/>
            <a:ext cx="486640" cy="4753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400">
                <a:solidFill>
                  <a:srgbClr val="929292"/>
                </a:solidFill>
                <a:latin typeface="游ゴシック体 ボールド"/>
                <a:ea typeface="游ゴシック体 ボールド"/>
                <a:cs typeface="游ゴシック体 ボールド"/>
                <a:sym typeface="游ゴシック体 ボールド"/>
              </a:defRPr>
            </a:lvl1pPr>
          </a:lstStyle>
          <a:p>
            <a:pPr/>
            <a:r>
              <a:t>×</a:t>
            </a:r>
          </a:p>
        </p:txBody>
      </p:sp>
      <p:sp>
        <p:nvSpPr>
          <p:cNvPr id="219" name="×"/>
          <p:cNvSpPr txBox="1"/>
          <p:nvPr/>
        </p:nvSpPr>
        <p:spPr>
          <a:xfrm>
            <a:off x="6259080" y="4414341"/>
            <a:ext cx="486640" cy="4753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400">
                <a:solidFill>
                  <a:srgbClr val="929292"/>
                </a:solidFill>
                <a:latin typeface="游ゴシック体 ボールド"/>
                <a:ea typeface="游ゴシック体 ボールド"/>
                <a:cs typeface="游ゴシック体 ボールド"/>
                <a:sym typeface="游ゴシック体 ボールド"/>
              </a:defRPr>
            </a:lvl1pPr>
          </a:lstStyle>
          <a:p>
            <a:pPr/>
            <a:r>
              <a:t>×</a:t>
            </a:r>
          </a:p>
        </p:txBody>
      </p:sp>
      <p:sp>
        <p:nvSpPr>
          <p:cNvPr id="220" name="×"/>
          <p:cNvSpPr txBox="1"/>
          <p:nvPr/>
        </p:nvSpPr>
        <p:spPr>
          <a:xfrm>
            <a:off x="8883278" y="4414341"/>
            <a:ext cx="486641" cy="4753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400">
                <a:solidFill>
                  <a:srgbClr val="929292"/>
                </a:solidFill>
                <a:latin typeface="游ゴシック体 ボールド"/>
                <a:ea typeface="游ゴシック体 ボールド"/>
                <a:cs typeface="游ゴシック体 ボールド"/>
                <a:sym typeface="游ゴシック体 ボールド"/>
              </a:defRPr>
            </a:lvl1pPr>
          </a:lstStyle>
          <a:p>
            <a:pPr/>
            <a:r>
              <a:t>×</a:t>
            </a:r>
          </a:p>
        </p:txBody>
      </p:sp>
      <p:sp>
        <p:nvSpPr>
          <p:cNvPr id="221" name="売上"/>
          <p:cNvSpPr txBox="1"/>
          <p:nvPr/>
        </p:nvSpPr>
        <p:spPr>
          <a:xfrm>
            <a:off x="1541347" y="3084573"/>
            <a:ext cx="1333501"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游ゴシック体 ボールド"/>
                <a:ea typeface="游ゴシック体 ボールド"/>
                <a:cs typeface="游ゴシック体 ボールド"/>
                <a:sym typeface="游ゴシック体 ボールド"/>
              </a:defRPr>
            </a:lvl1pPr>
          </a:lstStyle>
          <a:p>
            <a:pPr/>
            <a:r>
              <a:t>売上</a:t>
            </a:r>
          </a:p>
        </p:txBody>
      </p:sp>
      <p:sp>
        <p:nvSpPr>
          <p:cNvPr id="222" name="矢印"/>
          <p:cNvSpPr/>
          <p:nvPr/>
        </p:nvSpPr>
        <p:spPr>
          <a:xfrm rot="16200000">
            <a:off x="3063684" y="4481190"/>
            <a:ext cx="362151" cy="341625"/>
          </a:xfrm>
          <a:prstGeom prst="rightArrow">
            <a:avLst>
              <a:gd name="adj1" fmla="val 37818"/>
              <a:gd name="adj2" fmla="val 62480"/>
            </a:avLst>
          </a:prstGeom>
          <a:solidFill>
            <a:srgbClr val="5250A1"/>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23" name="矢印"/>
          <p:cNvSpPr/>
          <p:nvPr/>
        </p:nvSpPr>
        <p:spPr>
          <a:xfrm rot="16200000">
            <a:off x="5687883" y="4481190"/>
            <a:ext cx="362151" cy="341625"/>
          </a:xfrm>
          <a:prstGeom prst="rightArrow">
            <a:avLst>
              <a:gd name="adj1" fmla="val 37818"/>
              <a:gd name="adj2" fmla="val 62480"/>
            </a:avLst>
          </a:prstGeom>
          <a:solidFill>
            <a:srgbClr val="5250A1"/>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24" name="矢印"/>
          <p:cNvSpPr/>
          <p:nvPr/>
        </p:nvSpPr>
        <p:spPr>
          <a:xfrm rot="16200000">
            <a:off x="8286681" y="4481190"/>
            <a:ext cx="362151" cy="341625"/>
          </a:xfrm>
          <a:prstGeom prst="rightArrow">
            <a:avLst>
              <a:gd name="adj1" fmla="val 37818"/>
              <a:gd name="adj2" fmla="val 62480"/>
            </a:avLst>
          </a:prstGeom>
          <a:solidFill>
            <a:srgbClr val="5250A1"/>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25" name="矢印"/>
          <p:cNvSpPr/>
          <p:nvPr/>
        </p:nvSpPr>
        <p:spPr>
          <a:xfrm flipH="1" rot="16200000">
            <a:off x="11053685" y="4484068"/>
            <a:ext cx="362151" cy="341625"/>
          </a:xfrm>
          <a:prstGeom prst="rightArrow">
            <a:avLst>
              <a:gd name="adj1" fmla="val 37818"/>
              <a:gd name="adj2" fmla="val 62480"/>
            </a:avLst>
          </a:pr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26" name="労働時間"/>
          <p:cNvSpPr txBox="1"/>
          <p:nvPr/>
        </p:nvSpPr>
        <p:spPr>
          <a:xfrm>
            <a:off x="1535727" y="6499238"/>
            <a:ext cx="2552701" cy="711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latin typeface="游ゴシック体 ボールド"/>
                <a:ea typeface="游ゴシック体 ボールド"/>
                <a:cs typeface="游ゴシック体 ボールド"/>
                <a:sym typeface="游ゴシック体 ボールド"/>
              </a:defRPr>
            </a:lvl1pPr>
          </a:lstStyle>
          <a:p>
            <a:pPr/>
            <a:r>
              <a:t>労働時間</a:t>
            </a:r>
          </a:p>
        </p:txBody>
      </p:sp>
      <p:sp>
        <p:nvSpPr>
          <p:cNvPr id="227" name="角丸四角形"/>
          <p:cNvSpPr/>
          <p:nvPr/>
        </p:nvSpPr>
        <p:spPr>
          <a:xfrm>
            <a:off x="1530252" y="7487291"/>
            <a:ext cx="4695900" cy="1271152"/>
          </a:xfrm>
          <a:prstGeom prst="roundRect">
            <a:avLst>
              <a:gd name="adj" fmla="val 11921"/>
            </a:avLst>
          </a:prstGeom>
          <a:solidFill>
            <a:srgbClr val="EDEFEF"/>
          </a:solidFill>
          <a:ln w="50800">
            <a:solidFill>
              <a:srgbClr val="5250A1"/>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28" name="商談の時間…"/>
          <p:cNvSpPr txBox="1"/>
          <p:nvPr/>
        </p:nvSpPr>
        <p:spPr>
          <a:xfrm>
            <a:off x="1876311" y="7741866"/>
            <a:ext cx="3981592"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sz="2000">
                <a:latin typeface="游ゴシック体 ボールド"/>
                <a:ea typeface="游ゴシック体 ボールド"/>
                <a:cs typeface="游ゴシック体 ボールド"/>
                <a:sym typeface="游ゴシック体 ボールド"/>
              </a:defRPr>
            </a:pPr>
            <a:r>
              <a:t>商談の時間</a:t>
            </a:r>
          </a:p>
          <a:p>
            <a:pPr>
              <a:defRPr sz="2000">
                <a:latin typeface="游ゴシック体 ボールド"/>
                <a:ea typeface="游ゴシック体 ボールド"/>
                <a:cs typeface="游ゴシック体 ボールド"/>
                <a:sym typeface="游ゴシック体 ボールド"/>
              </a:defRPr>
            </a:pPr>
            <a:r>
              <a:t>単価や受注率を高める時間</a:t>
            </a:r>
          </a:p>
        </p:txBody>
      </p:sp>
      <p:sp>
        <p:nvSpPr>
          <p:cNvPr id="229" name="矢印"/>
          <p:cNvSpPr/>
          <p:nvPr/>
        </p:nvSpPr>
        <p:spPr>
          <a:xfrm rot="16200000">
            <a:off x="5687883" y="7952054"/>
            <a:ext cx="362151" cy="341625"/>
          </a:xfrm>
          <a:prstGeom prst="rightArrow">
            <a:avLst>
              <a:gd name="adj1" fmla="val 37818"/>
              <a:gd name="adj2" fmla="val 62480"/>
            </a:avLst>
          </a:prstGeom>
          <a:solidFill>
            <a:srgbClr val="5250A1"/>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30" name="角丸四角形"/>
          <p:cNvSpPr/>
          <p:nvPr/>
        </p:nvSpPr>
        <p:spPr>
          <a:xfrm>
            <a:off x="6778649" y="7487291"/>
            <a:ext cx="4695899" cy="1271152"/>
          </a:xfrm>
          <a:prstGeom prst="roundRect">
            <a:avLst>
              <a:gd name="adj" fmla="val 11921"/>
            </a:avLst>
          </a:prstGeom>
          <a:solidFill>
            <a:srgbClr val="EDEFEF"/>
          </a:solidFill>
          <a:ln w="50800">
            <a:solidFill>
              <a:srgbClr val="D64278"/>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31" name="×"/>
          <p:cNvSpPr txBox="1"/>
          <p:nvPr/>
        </p:nvSpPr>
        <p:spPr>
          <a:xfrm>
            <a:off x="6242510" y="7885205"/>
            <a:ext cx="486641" cy="4753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400">
                <a:solidFill>
                  <a:srgbClr val="929292"/>
                </a:solidFill>
                <a:latin typeface="游ゴシック体 ボールド"/>
                <a:ea typeface="游ゴシック体 ボールド"/>
                <a:cs typeface="游ゴシック体 ボールド"/>
                <a:sym typeface="游ゴシック体 ボールド"/>
              </a:defRPr>
            </a:lvl1pPr>
          </a:lstStyle>
          <a:p>
            <a:pPr/>
            <a:r>
              <a:t>×</a:t>
            </a:r>
          </a:p>
        </p:txBody>
      </p:sp>
      <p:sp>
        <p:nvSpPr>
          <p:cNvPr id="232" name="矢印"/>
          <p:cNvSpPr/>
          <p:nvPr/>
        </p:nvSpPr>
        <p:spPr>
          <a:xfrm flipH="1" rot="16200000">
            <a:off x="10949138" y="7952054"/>
            <a:ext cx="362151" cy="341625"/>
          </a:xfrm>
          <a:prstGeom prst="rightArrow">
            <a:avLst>
              <a:gd name="adj1" fmla="val 37818"/>
              <a:gd name="adj2" fmla="val 62480"/>
            </a:avLst>
          </a:pr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33" name="それ以外の時間"/>
          <p:cNvSpPr txBox="1"/>
          <p:nvPr/>
        </p:nvSpPr>
        <p:spPr>
          <a:xfrm>
            <a:off x="6931890" y="7741866"/>
            <a:ext cx="3981592"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000">
                <a:latin typeface="游ゴシック体 ボールド"/>
                <a:ea typeface="游ゴシック体 ボールド"/>
                <a:cs typeface="游ゴシック体 ボールド"/>
                <a:sym typeface="游ゴシック体 ボールド"/>
              </a:defRPr>
            </a:lvl1pPr>
          </a:lstStyle>
          <a:p>
            <a:pPr/>
            <a:r>
              <a:t>　それ以外の時間</a:t>
            </a:r>
          </a:p>
        </p:txBody>
      </p:sp>
      <p:sp>
        <p:nvSpPr>
          <p:cNvPr id="234" name="円形"/>
          <p:cNvSpPr/>
          <p:nvPr/>
        </p:nvSpPr>
        <p:spPr>
          <a:xfrm>
            <a:off x="3947259" y="3729813"/>
            <a:ext cx="609600" cy="609601"/>
          </a:xfrm>
          <a:prstGeom prst="ellipse">
            <a:avLst/>
          </a:pr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35" name="1"/>
          <p:cNvSpPr txBox="1"/>
          <p:nvPr/>
        </p:nvSpPr>
        <p:spPr>
          <a:xfrm>
            <a:off x="4120284" y="3844113"/>
            <a:ext cx="263551" cy="3810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a:solidFill>
                  <a:srgbClr val="FFFFFF"/>
                </a:solidFill>
                <a:latin typeface="游ゴシック体 ボールド"/>
                <a:ea typeface="游ゴシック体 ボールド"/>
                <a:cs typeface="游ゴシック体 ボールド"/>
                <a:sym typeface="游ゴシック体 ボールド"/>
              </a:defRPr>
            </a:lvl1pPr>
          </a:lstStyle>
          <a:p>
            <a:pPr/>
            <a:r>
              <a:t>1</a:t>
            </a:r>
          </a:p>
        </p:txBody>
      </p:sp>
      <p:sp>
        <p:nvSpPr>
          <p:cNvPr id="236" name="円形"/>
          <p:cNvSpPr/>
          <p:nvPr/>
        </p:nvSpPr>
        <p:spPr>
          <a:xfrm>
            <a:off x="6581388" y="3729813"/>
            <a:ext cx="609600" cy="609601"/>
          </a:xfrm>
          <a:prstGeom prst="ellipse">
            <a:avLst/>
          </a:pr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37" name="2"/>
          <p:cNvSpPr txBox="1"/>
          <p:nvPr/>
        </p:nvSpPr>
        <p:spPr>
          <a:xfrm>
            <a:off x="6754413" y="3844113"/>
            <a:ext cx="263551" cy="3810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a:solidFill>
                  <a:srgbClr val="FFFFFF"/>
                </a:solidFill>
                <a:latin typeface="游ゴシック体 ボールド"/>
                <a:ea typeface="游ゴシック体 ボールド"/>
                <a:cs typeface="游ゴシック体 ボールド"/>
                <a:sym typeface="游ゴシック体 ボールド"/>
              </a:defRPr>
            </a:lvl1pPr>
          </a:lstStyle>
          <a:p>
            <a:pPr/>
            <a:r>
              <a:t>2</a:t>
            </a:r>
          </a:p>
        </p:txBody>
      </p:sp>
      <p:sp>
        <p:nvSpPr>
          <p:cNvPr id="238" name="円形"/>
          <p:cNvSpPr/>
          <p:nvPr/>
        </p:nvSpPr>
        <p:spPr>
          <a:xfrm>
            <a:off x="9215517" y="3729813"/>
            <a:ext cx="609600" cy="609601"/>
          </a:xfrm>
          <a:prstGeom prst="ellipse">
            <a:avLst/>
          </a:pr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39" name="3"/>
          <p:cNvSpPr txBox="1"/>
          <p:nvPr/>
        </p:nvSpPr>
        <p:spPr>
          <a:xfrm>
            <a:off x="9388542" y="3844113"/>
            <a:ext cx="263551" cy="3810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a:solidFill>
                  <a:srgbClr val="FFFFFF"/>
                </a:solidFill>
                <a:latin typeface="游ゴシック体 ボールド"/>
                <a:ea typeface="游ゴシック体 ボールド"/>
                <a:cs typeface="游ゴシック体 ボールド"/>
                <a:sym typeface="游ゴシック体 ボールド"/>
              </a:defRPr>
            </a:lvl1pPr>
          </a:lstStyle>
          <a:p>
            <a:pPr/>
            <a:r>
              <a:t>3</a:t>
            </a:r>
          </a:p>
        </p:txBody>
      </p:sp>
      <p:sp>
        <p:nvSpPr>
          <p:cNvPr id="240" name="円形"/>
          <p:cNvSpPr/>
          <p:nvPr/>
        </p:nvSpPr>
        <p:spPr>
          <a:xfrm>
            <a:off x="6581388" y="7195583"/>
            <a:ext cx="609600" cy="609600"/>
          </a:xfrm>
          <a:prstGeom prst="ellipse">
            <a:avLst/>
          </a:pr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41" name="4"/>
          <p:cNvSpPr txBox="1"/>
          <p:nvPr/>
        </p:nvSpPr>
        <p:spPr>
          <a:xfrm>
            <a:off x="6754413" y="7309883"/>
            <a:ext cx="263551" cy="3810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a:solidFill>
                  <a:srgbClr val="FFFFFF"/>
                </a:solidFill>
                <a:latin typeface="游ゴシック体 ボールド"/>
                <a:ea typeface="游ゴシック体 ボールド"/>
                <a:cs typeface="游ゴシック体 ボールド"/>
                <a:sym typeface="游ゴシック体 ボールド"/>
              </a:defRPr>
            </a:lvl1pPr>
          </a:lstStyle>
          <a:p>
            <a:pPr/>
            <a:r>
              <a:t>4</a:t>
            </a:r>
          </a:p>
        </p:txBody>
      </p:sp>
      <p:sp>
        <p:nvSpPr>
          <p:cNvPr id="242" name="※結果的に増える"/>
          <p:cNvSpPr txBox="1"/>
          <p:nvPr/>
        </p:nvSpPr>
        <p:spPr>
          <a:xfrm>
            <a:off x="1541347" y="5352575"/>
            <a:ext cx="1333501" cy="25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200">
                <a:solidFill>
                  <a:srgbClr val="929292"/>
                </a:solidFill>
                <a:latin typeface="游ゴシック体 ボールド"/>
                <a:ea typeface="游ゴシック体 ボールド"/>
                <a:cs typeface="游ゴシック体 ボールド"/>
                <a:sym typeface="游ゴシック体 ボールド"/>
              </a:defRPr>
            </a:lvl1pPr>
          </a:lstStyle>
          <a:p>
            <a:pPr/>
            <a:r>
              <a:t>※結果的に増える</a:t>
            </a:r>
          </a:p>
        </p:txBody>
      </p:sp>
      <p:sp>
        <p:nvSpPr>
          <p:cNvPr id="243" name="※結果的に増える"/>
          <p:cNvSpPr txBox="1"/>
          <p:nvPr/>
        </p:nvSpPr>
        <p:spPr>
          <a:xfrm>
            <a:off x="1541347" y="8843352"/>
            <a:ext cx="1333501" cy="25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200">
                <a:solidFill>
                  <a:srgbClr val="929292"/>
                </a:solidFill>
                <a:latin typeface="游ゴシック体 ボールド"/>
                <a:ea typeface="游ゴシック体 ボールド"/>
                <a:cs typeface="游ゴシック体 ボールド"/>
                <a:sym typeface="游ゴシック体 ボールド"/>
              </a:defRPr>
            </a:lvl1pPr>
          </a:lstStyle>
          <a:p>
            <a:pPr/>
            <a:r>
              <a:t>※結果的に増える</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スライド番号"/>
          <p:cNvSpPr txBox="1"/>
          <p:nvPr>
            <p:ph type="sldNum" sz="quarter" idx="2"/>
          </p:nvPr>
        </p:nvSpPr>
        <p:spPr>
          <a:xfrm>
            <a:off x="12564313" y="9230517"/>
            <a:ext cx="230735"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6" name="角丸四角形"/>
          <p:cNvSpPr/>
          <p:nvPr/>
        </p:nvSpPr>
        <p:spPr>
          <a:xfrm>
            <a:off x="4109442" y="2729924"/>
            <a:ext cx="7396229" cy="4885193"/>
          </a:xfrm>
          <a:prstGeom prst="roundRect">
            <a:avLst>
              <a:gd name="adj" fmla="val 3389"/>
            </a:avLst>
          </a:prstGeom>
          <a:solidFill>
            <a:srgbClr val="EDEFEF"/>
          </a:solidFill>
          <a:ln w="50800">
            <a:solidFill>
              <a:srgbClr val="D64278"/>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47" name="四角形"/>
          <p:cNvSpPr/>
          <p:nvPr/>
        </p:nvSpPr>
        <p:spPr>
          <a:xfrm>
            <a:off x="1481144" y="480730"/>
            <a:ext cx="8775628" cy="762001"/>
          </a:xfrm>
          <a:prstGeom prst="rect">
            <a:avLst/>
          </a:prstGeom>
          <a:solidFill>
            <a:srgbClr val="5250A1"/>
          </a:solidFill>
          <a:ln w="12700">
            <a:miter lim="400000"/>
          </a:ln>
        </p:spPr>
        <p:txBody>
          <a:bodyPr lIns="38100" tIns="38100" rIns="38100" bIns="38100" anchor="ctr"/>
          <a:lstStyle/>
          <a:p>
            <a:pPr>
              <a:defRPr sz="2200">
                <a:solidFill>
                  <a:srgbClr val="FFFFFF"/>
                </a:solidFill>
                <a:latin typeface="+mn-lt"/>
                <a:ea typeface="+mn-ea"/>
                <a:cs typeface="+mn-cs"/>
                <a:sym typeface="ヒラギノ角ゴ ProN W3"/>
              </a:defRPr>
            </a:pPr>
          </a:p>
        </p:txBody>
      </p:sp>
      <p:sp>
        <p:nvSpPr>
          <p:cNvPr id="248" name="それぞれの項目に寄与するために、"/>
          <p:cNvSpPr txBox="1"/>
          <p:nvPr/>
        </p:nvSpPr>
        <p:spPr>
          <a:xfrm>
            <a:off x="1661969" y="556930"/>
            <a:ext cx="8585963"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それぞれの項目に寄与するために、</a:t>
            </a:r>
          </a:p>
        </p:txBody>
      </p:sp>
      <p:sp>
        <p:nvSpPr>
          <p:cNvPr id="249" name="四角形"/>
          <p:cNvSpPr/>
          <p:nvPr/>
        </p:nvSpPr>
        <p:spPr>
          <a:xfrm>
            <a:off x="1481144" y="1422621"/>
            <a:ext cx="10042512"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250" name="営業コンテンツの視点から何ができるか。"/>
          <p:cNvSpPr txBox="1"/>
          <p:nvPr/>
        </p:nvSpPr>
        <p:spPr>
          <a:xfrm>
            <a:off x="1661969" y="1498821"/>
            <a:ext cx="10223501" cy="6096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営業コンテンツの視点から何ができるか。</a:t>
            </a:r>
          </a:p>
        </p:txBody>
      </p:sp>
      <p:grpSp>
        <p:nvGrpSpPr>
          <p:cNvPr id="256" name="グループ"/>
          <p:cNvGrpSpPr/>
          <p:nvPr/>
        </p:nvGrpSpPr>
        <p:grpSpPr>
          <a:xfrm>
            <a:off x="1481513" y="2440713"/>
            <a:ext cx="2267798" cy="1557765"/>
            <a:chOff x="0" y="0"/>
            <a:chExt cx="2267796" cy="1557764"/>
          </a:xfrm>
        </p:grpSpPr>
        <p:sp>
          <p:nvSpPr>
            <p:cNvPr id="251" name="角丸四角形"/>
            <p:cNvSpPr/>
            <p:nvPr/>
          </p:nvSpPr>
          <p:spPr>
            <a:xfrm>
              <a:off x="218286" y="286612"/>
              <a:ext cx="2049511" cy="1271153"/>
            </a:xfrm>
            <a:prstGeom prst="roundRect">
              <a:avLst>
                <a:gd name="adj" fmla="val 11921"/>
              </a:avLst>
            </a:prstGeom>
            <a:solidFill>
              <a:srgbClr val="EDEFEF"/>
            </a:solidFill>
            <a:ln w="50800" cap="flat">
              <a:solidFill>
                <a:srgbClr val="D64278"/>
              </a:solidFill>
              <a:prstDash val="solid"/>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252" name="受注単価"/>
            <p:cNvSpPr txBox="1"/>
            <p:nvPr/>
          </p:nvSpPr>
          <p:spPr>
            <a:xfrm>
              <a:off x="513082" y="741113"/>
              <a:ext cx="1188307" cy="3621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000">
                  <a:latin typeface="游ゴシック体 ボールド"/>
                  <a:ea typeface="游ゴシック体 ボールド"/>
                  <a:cs typeface="游ゴシック体 ボールド"/>
                  <a:sym typeface="游ゴシック体 ボールド"/>
                </a:defRPr>
              </a:lvl1pPr>
            </a:lstStyle>
            <a:p>
              <a:pPr/>
              <a:r>
                <a:t>受注単価</a:t>
              </a:r>
            </a:p>
          </p:txBody>
        </p:sp>
        <p:sp>
          <p:nvSpPr>
            <p:cNvPr id="253" name="矢印"/>
            <p:cNvSpPr/>
            <p:nvPr/>
          </p:nvSpPr>
          <p:spPr>
            <a:xfrm rot="16200000">
              <a:off x="1740623" y="751376"/>
              <a:ext cx="362151" cy="341625"/>
            </a:xfrm>
            <a:prstGeom prst="rightArrow">
              <a:avLst>
                <a:gd name="adj1" fmla="val 37818"/>
                <a:gd name="adj2" fmla="val 62480"/>
              </a:avLst>
            </a:prstGeom>
            <a:solidFill>
              <a:srgbClr val="5250A1"/>
            </a:solidFill>
            <a:ln w="12700" cap="flat">
              <a:no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254" name="円形"/>
            <p:cNvSpPr/>
            <p:nvPr/>
          </p:nvSpPr>
          <p:spPr>
            <a:xfrm>
              <a:off x="0" y="0"/>
              <a:ext cx="609600" cy="609600"/>
            </a:xfrm>
            <a:prstGeom prst="ellipse">
              <a:avLst/>
            </a:prstGeom>
            <a:solidFill>
              <a:srgbClr val="D64278"/>
            </a:solidFill>
            <a:ln w="12700" cap="flat">
              <a:no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255" name="1"/>
            <p:cNvSpPr txBox="1"/>
            <p:nvPr/>
          </p:nvSpPr>
          <p:spPr>
            <a:xfrm>
              <a:off x="173024" y="114299"/>
              <a:ext cx="263552"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l">
                <a:defRPr>
                  <a:solidFill>
                    <a:srgbClr val="FFFFFF"/>
                  </a:solidFill>
                  <a:latin typeface="游ゴシック体 ボールド"/>
                  <a:ea typeface="游ゴシック体 ボールド"/>
                  <a:cs typeface="游ゴシック体 ボールド"/>
                  <a:sym typeface="游ゴシック体 ボールド"/>
                </a:defRPr>
              </a:lvl1pPr>
            </a:lstStyle>
            <a:p>
              <a:pPr/>
              <a:r>
                <a:t>1</a:t>
              </a:r>
            </a:p>
          </p:txBody>
        </p:sp>
      </p:grpSp>
      <p:grpSp>
        <p:nvGrpSpPr>
          <p:cNvPr id="262" name="グループ"/>
          <p:cNvGrpSpPr/>
          <p:nvPr/>
        </p:nvGrpSpPr>
        <p:grpSpPr>
          <a:xfrm>
            <a:off x="1481513" y="4267450"/>
            <a:ext cx="2257867" cy="1557765"/>
            <a:chOff x="0" y="0"/>
            <a:chExt cx="2257866" cy="1557764"/>
          </a:xfrm>
        </p:grpSpPr>
        <p:sp>
          <p:nvSpPr>
            <p:cNvPr id="257" name="角丸四角形"/>
            <p:cNvSpPr/>
            <p:nvPr/>
          </p:nvSpPr>
          <p:spPr>
            <a:xfrm>
              <a:off x="208355" y="286612"/>
              <a:ext cx="2049512" cy="1271153"/>
            </a:xfrm>
            <a:prstGeom prst="roundRect">
              <a:avLst>
                <a:gd name="adj" fmla="val 11921"/>
              </a:avLst>
            </a:prstGeom>
            <a:solidFill>
              <a:srgbClr val="EDEFEF"/>
            </a:solidFill>
            <a:ln w="50800" cap="flat">
              <a:solidFill>
                <a:srgbClr val="D64278"/>
              </a:solidFill>
              <a:prstDash val="solid"/>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258" name="受注率"/>
            <p:cNvSpPr txBox="1"/>
            <p:nvPr/>
          </p:nvSpPr>
          <p:spPr>
            <a:xfrm>
              <a:off x="647764" y="741113"/>
              <a:ext cx="916694" cy="3621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000">
                  <a:latin typeface="游ゴシック体 ボールド"/>
                  <a:ea typeface="游ゴシック体 ボールド"/>
                  <a:cs typeface="游ゴシック体 ボールド"/>
                  <a:sym typeface="游ゴシック体 ボールド"/>
                </a:defRPr>
              </a:lvl1pPr>
            </a:lstStyle>
            <a:p>
              <a:pPr/>
              <a:r>
                <a:t>受注率</a:t>
              </a:r>
            </a:p>
          </p:txBody>
        </p:sp>
        <p:sp>
          <p:nvSpPr>
            <p:cNvPr id="259" name="矢印"/>
            <p:cNvSpPr/>
            <p:nvPr/>
          </p:nvSpPr>
          <p:spPr>
            <a:xfrm rot="16200000">
              <a:off x="1705292" y="751376"/>
              <a:ext cx="362151" cy="341625"/>
            </a:xfrm>
            <a:prstGeom prst="rightArrow">
              <a:avLst>
                <a:gd name="adj1" fmla="val 37818"/>
                <a:gd name="adj2" fmla="val 62480"/>
              </a:avLst>
            </a:prstGeom>
            <a:solidFill>
              <a:srgbClr val="5250A1"/>
            </a:solidFill>
            <a:ln w="12700" cap="flat">
              <a:no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260" name="円形"/>
            <p:cNvSpPr/>
            <p:nvPr/>
          </p:nvSpPr>
          <p:spPr>
            <a:xfrm>
              <a:off x="0" y="0"/>
              <a:ext cx="609600" cy="609600"/>
            </a:xfrm>
            <a:prstGeom prst="ellipse">
              <a:avLst/>
            </a:prstGeom>
            <a:solidFill>
              <a:srgbClr val="D64278"/>
            </a:solidFill>
            <a:ln w="12700" cap="flat">
              <a:no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261" name="2"/>
            <p:cNvSpPr txBox="1"/>
            <p:nvPr/>
          </p:nvSpPr>
          <p:spPr>
            <a:xfrm>
              <a:off x="173025" y="114299"/>
              <a:ext cx="263551"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l">
                <a:defRPr>
                  <a:solidFill>
                    <a:srgbClr val="FFFFFF"/>
                  </a:solidFill>
                  <a:latin typeface="游ゴシック体 ボールド"/>
                  <a:ea typeface="游ゴシック体 ボールド"/>
                  <a:cs typeface="游ゴシック体 ボールド"/>
                  <a:sym typeface="游ゴシック体 ボールド"/>
                </a:defRPr>
              </a:lvl1pPr>
            </a:lstStyle>
            <a:p>
              <a:pPr/>
              <a:r>
                <a:t>2</a:t>
              </a:r>
            </a:p>
          </p:txBody>
        </p:sp>
      </p:grpSp>
      <p:grpSp>
        <p:nvGrpSpPr>
          <p:cNvPr id="268" name="グループ"/>
          <p:cNvGrpSpPr/>
          <p:nvPr/>
        </p:nvGrpSpPr>
        <p:grpSpPr>
          <a:xfrm>
            <a:off x="1481513" y="6094188"/>
            <a:ext cx="2247936" cy="1557765"/>
            <a:chOff x="0" y="0"/>
            <a:chExt cx="2247934" cy="1557764"/>
          </a:xfrm>
        </p:grpSpPr>
        <p:sp>
          <p:nvSpPr>
            <p:cNvPr id="263" name="角丸四角形"/>
            <p:cNvSpPr/>
            <p:nvPr/>
          </p:nvSpPr>
          <p:spPr>
            <a:xfrm>
              <a:off x="198424" y="286612"/>
              <a:ext cx="2049511" cy="1271153"/>
            </a:xfrm>
            <a:prstGeom prst="roundRect">
              <a:avLst>
                <a:gd name="adj" fmla="val 11921"/>
              </a:avLst>
            </a:prstGeom>
            <a:solidFill>
              <a:srgbClr val="EDEFEF"/>
            </a:solidFill>
            <a:ln w="50800" cap="flat">
              <a:solidFill>
                <a:srgbClr val="D64278"/>
              </a:solidFill>
              <a:prstDash val="solid"/>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264" name="リードタイム"/>
            <p:cNvSpPr txBox="1"/>
            <p:nvPr/>
          </p:nvSpPr>
          <p:spPr>
            <a:xfrm>
              <a:off x="238290" y="741113"/>
              <a:ext cx="1698939" cy="3621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000">
                  <a:latin typeface="游ゴシック体 ボールド"/>
                  <a:ea typeface="游ゴシック体 ボールド"/>
                  <a:cs typeface="游ゴシック体 ボールド"/>
                  <a:sym typeface="游ゴシック体 ボールド"/>
                </a:defRPr>
              </a:lvl1pPr>
            </a:lstStyle>
            <a:p>
              <a:pPr/>
              <a:r>
                <a:t>リードタイム</a:t>
              </a:r>
            </a:p>
          </p:txBody>
        </p:sp>
        <p:sp>
          <p:nvSpPr>
            <p:cNvPr id="265" name="矢印"/>
            <p:cNvSpPr/>
            <p:nvPr/>
          </p:nvSpPr>
          <p:spPr>
            <a:xfrm flipH="1" rot="16200000">
              <a:off x="1838168" y="754254"/>
              <a:ext cx="362151" cy="341625"/>
            </a:xfrm>
            <a:prstGeom prst="rightArrow">
              <a:avLst>
                <a:gd name="adj1" fmla="val 37818"/>
                <a:gd name="adj2" fmla="val 62480"/>
              </a:avLst>
            </a:prstGeom>
            <a:solidFill>
              <a:srgbClr val="D64278"/>
            </a:solidFill>
            <a:ln w="12700" cap="flat">
              <a:no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266" name="円形"/>
            <p:cNvSpPr/>
            <p:nvPr/>
          </p:nvSpPr>
          <p:spPr>
            <a:xfrm>
              <a:off x="0" y="0"/>
              <a:ext cx="609600" cy="609600"/>
            </a:xfrm>
            <a:prstGeom prst="ellipse">
              <a:avLst/>
            </a:prstGeom>
            <a:solidFill>
              <a:srgbClr val="D64278"/>
            </a:solidFill>
            <a:ln w="12700" cap="flat">
              <a:noFill/>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267" name="3"/>
            <p:cNvSpPr txBox="1"/>
            <p:nvPr/>
          </p:nvSpPr>
          <p:spPr>
            <a:xfrm>
              <a:off x="173025" y="114299"/>
              <a:ext cx="263551"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l">
                <a:defRPr>
                  <a:solidFill>
                    <a:srgbClr val="FFFFFF"/>
                  </a:solidFill>
                  <a:latin typeface="游ゴシック体 ボールド"/>
                  <a:ea typeface="游ゴシック体 ボールド"/>
                  <a:cs typeface="游ゴシック体 ボールド"/>
                  <a:sym typeface="游ゴシック体 ボールド"/>
                </a:defRPr>
              </a:lvl1pPr>
            </a:lstStyle>
            <a:p>
              <a:pPr/>
              <a:r>
                <a:t>3</a:t>
              </a:r>
            </a:p>
          </p:txBody>
        </p:sp>
      </p:grpSp>
      <p:sp>
        <p:nvSpPr>
          <p:cNvPr id="269" name="角丸四角形"/>
          <p:cNvSpPr/>
          <p:nvPr/>
        </p:nvSpPr>
        <p:spPr>
          <a:xfrm>
            <a:off x="1678774" y="8210085"/>
            <a:ext cx="2047701" cy="1271153"/>
          </a:xfrm>
          <a:prstGeom prst="roundRect">
            <a:avLst>
              <a:gd name="adj" fmla="val 11921"/>
            </a:avLst>
          </a:prstGeom>
          <a:solidFill>
            <a:srgbClr val="EDEFEF"/>
          </a:solidFill>
          <a:ln w="50800">
            <a:solidFill>
              <a:srgbClr val="D64278"/>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70" name="矢印"/>
          <p:cNvSpPr/>
          <p:nvPr/>
        </p:nvSpPr>
        <p:spPr>
          <a:xfrm flipH="1" rot="16200000">
            <a:off x="3247820" y="8674849"/>
            <a:ext cx="362151" cy="341625"/>
          </a:xfrm>
          <a:prstGeom prst="rightArrow">
            <a:avLst>
              <a:gd name="adj1" fmla="val 37818"/>
              <a:gd name="adj2" fmla="val 62480"/>
            </a:avLst>
          </a:pr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71" name="それ以外の時間"/>
          <p:cNvSpPr txBox="1"/>
          <p:nvPr/>
        </p:nvSpPr>
        <p:spPr>
          <a:xfrm>
            <a:off x="1857416" y="8464661"/>
            <a:ext cx="1546930"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1800">
                <a:latin typeface="游ゴシック体 ボールド"/>
                <a:ea typeface="游ゴシック体 ボールド"/>
                <a:cs typeface="游ゴシック体 ボールド"/>
                <a:sym typeface="游ゴシック体 ボールド"/>
              </a:defRPr>
            </a:lvl1pPr>
          </a:lstStyle>
          <a:p>
            <a:pPr/>
            <a:r>
              <a:t>　それ以外の時間</a:t>
            </a:r>
          </a:p>
        </p:txBody>
      </p:sp>
      <p:sp>
        <p:nvSpPr>
          <p:cNvPr id="272" name="円形"/>
          <p:cNvSpPr/>
          <p:nvPr/>
        </p:nvSpPr>
        <p:spPr>
          <a:xfrm>
            <a:off x="1481513" y="7918377"/>
            <a:ext cx="609600" cy="609601"/>
          </a:xfrm>
          <a:prstGeom prst="ellipse">
            <a:avLst/>
          </a:pr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73" name="4"/>
          <p:cNvSpPr txBox="1"/>
          <p:nvPr/>
        </p:nvSpPr>
        <p:spPr>
          <a:xfrm>
            <a:off x="1654538" y="8032678"/>
            <a:ext cx="263551" cy="3810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a:solidFill>
                  <a:srgbClr val="FFFFFF"/>
                </a:solidFill>
                <a:latin typeface="游ゴシック体 ボールド"/>
                <a:ea typeface="游ゴシック体 ボールド"/>
                <a:cs typeface="游ゴシック体 ボールド"/>
                <a:sym typeface="游ゴシック体 ボールド"/>
              </a:defRPr>
            </a:lvl1pPr>
          </a:lstStyle>
          <a:p>
            <a:pPr/>
            <a:r>
              <a:t>4</a:t>
            </a:r>
          </a:p>
        </p:txBody>
      </p:sp>
      <p:sp>
        <p:nvSpPr>
          <p:cNvPr id="274" name="・カスタマーパスに沿った営業コンテンツの用意…"/>
          <p:cNvSpPr txBox="1"/>
          <p:nvPr/>
        </p:nvSpPr>
        <p:spPr>
          <a:xfrm>
            <a:off x="4299181" y="4678032"/>
            <a:ext cx="5702301"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000">
                <a:latin typeface="游ゴシック体 ボールド"/>
                <a:ea typeface="游ゴシック体 ボールド"/>
                <a:cs typeface="游ゴシック体 ボールド"/>
                <a:sym typeface="游ゴシック体 ボールド"/>
              </a:defRPr>
            </a:pPr>
            <a:r>
              <a:t>・カスタマーパスに沿った営業コンテンツの用意</a:t>
            </a:r>
          </a:p>
          <a:p>
            <a:pPr algn="l">
              <a:defRPr sz="2000">
                <a:latin typeface="游ゴシック体 ボールド"/>
                <a:ea typeface="游ゴシック体 ボールド"/>
                <a:cs typeface="游ゴシック体 ボールド"/>
                <a:sym typeface="游ゴシック体 ボールド"/>
              </a:defRPr>
            </a:pPr>
            <a:r>
              <a:t>・有効な営業コンテンツを評価・改善する仕組み</a:t>
            </a:r>
          </a:p>
        </p:txBody>
      </p:sp>
      <p:sp>
        <p:nvSpPr>
          <p:cNvPr id="275" name="角丸四角形"/>
          <p:cNvSpPr/>
          <p:nvPr/>
        </p:nvSpPr>
        <p:spPr>
          <a:xfrm>
            <a:off x="4061280" y="8223919"/>
            <a:ext cx="7492553" cy="1271153"/>
          </a:xfrm>
          <a:prstGeom prst="roundRect">
            <a:avLst>
              <a:gd name="adj" fmla="val 11921"/>
            </a:avLst>
          </a:prstGeom>
          <a:solidFill>
            <a:srgbClr val="EDEFEF"/>
          </a:solidFill>
          <a:ln w="50800">
            <a:solidFill>
              <a:srgbClr val="D64278"/>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76" name="・シーンごとに利用する営業コンテンツの標準化…"/>
          <p:cNvSpPr txBox="1"/>
          <p:nvPr/>
        </p:nvSpPr>
        <p:spPr>
          <a:xfrm>
            <a:off x="4419600" y="8477361"/>
            <a:ext cx="5674360"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000">
                <a:latin typeface="游ゴシック体 ボールド"/>
                <a:ea typeface="游ゴシック体 ボールド"/>
                <a:cs typeface="游ゴシック体 ボールド"/>
                <a:sym typeface="游ゴシック体 ボールド"/>
              </a:defRPr>
            </a:pPr>
            <a:r>
              <a:t>・シーンごとに利用する営業コンテンツの標準化</a:t>
            </a:r>
          </a:p>
          <a:p>
            <a:pPr algn="l">
              <a:defRPr sz="2000">
                <a:latin typeface="游ゴシック体 ボールド"/>
                <a:ea typeface="游ゴシック体 ボールド"/>
                <a:cs typeface="游ゴシック体 ボールド"/>
                <a:sym typeface="游ゴシック体 ボールド"/>
              </a:defRPr>
            </a:pPr>
            <a:r>
              <a:t>・チーム内での資料共有の体制構築</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スライド番号"/>
          <p:cNvSpPr txBox="1"/>
          <p:nvPr>
            <p:ph type="sldNum" sz="quarter" idx="2"/>
          </p:nvPr>
        </p:nvSpPr>
        <p:spPr>
          <a:xfrm>
            <a:off x="12564313" y="9230517"/>
            <a:ext cx="230735"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9" name="コールアウト"/>
          <p:cNvSpPr/>
          <p:nvPr/>
        </p:nvSpPr>
        <p:spPr>
          <a:xfrm>
            <a:off x="1788715" y="3448116"/>
            <a:ext cx="9427370" cy="2857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5" y="0"/>
                </a:moveTo>
                <a:cubicBezTo>
                  <a:pt x="65" y="0"/>
                  <a:pt x="0" y="215"/>
                  <a:pt x="0" y="480"/>
                </a:cubicBezTo>
                <a:lnTo>
                  <a:pt x="0" y="17793"/>
                </a:lnTo>
                <a:cubicBezTo>
                  <a:pt x="0" y="18058"/>
                  <a:pt x="65" y="18273"/>
                  <a:pt x="145" y="18273"/>
                </a:cubicBezTo>
                <a:lnTo>
                  <a:pt x="10255" y="18273"/>
                </a:lnTo>
                <a:lnTo>
                  <a:pt x="10546" y="21600"/>
                </a:lnTo>
                <a:lnTo>
                  <a:pt x="10836" y="18273"/>
                </a:lnTo>
                <a:lnTo>
                  <a:pt x="21455" y="18273"/>
                </a:lnTo>
                <a:cubicBezTo>
                  <a:pt x="21535" y="18273"/>
                  <a:pt x="21600" y="18058"/>
                  <a:pt x="21600" y="17793"/>
                </a:cubicBezTo>
                <a:lnTo>
                  <a:pt x="21600" y="480"/>
                </a:lnTo>
                <a:cubicBezTo>
                  <a:pt x="21600" y="215"/>
                  <a:pt x="21535" y="0"/>
                  <a:pt x="21455" y="0"/>
                </a:cubicBezTo>
                <a:lnTo>
                  <a:pt x="145" y="0"/>
                </a:lnTo>
                <a:close/>
              </a:path>
            </a:pathLst>
          </a:custGeom>
          <a:solidFill>
            <a:srgbClr val="7EC8C7">
              <a:alpha val="48529"/>
            </a:srgbClr>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80" name="営業コンテンツの作成・検索の時間を削減する"/>
          <p:cNvSpPr txBox="1"/>
          <p:nvPr/>
        </p:nvSpPr>
        <p:spPr>
          <a:xfrm>
            <a:off x="2267680" y="4521200"/>
            <a:ext cx="8469441" cy="40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游ゴシック体 ボールド"/>
                <a:ea typeface="游ゴシック体 ボールド"/>
                <a:cs typeface="游ゴシック体 ボールド"/>
                <a:sym typeface="游ゴシック体 ボールド"/>
              </a:defRPr>
            </a:lvl1pPr>
          </a:lstStyle>
          <a:p>
            <a:pPr/>
            <a:r>
              <a:t>営業コンテンツの作成・検索の時間を削減する</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スライド番号"/>
          <p:cNvSpPr txBox="1"/>
          <p:nvPr>
            <p:ph type="sldNum" sz="quarter" idx="2"/>
          </p:nvPr>
        </p:nvSpPr>
        <p:spPr>
          <a:xfrm>
            <a:off x="12564313" y="9230517"/>
            <a:ext cx="230735" cy="3048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3" name="角丸四角形"/>
          <p:cNvSpPr/>
          <p:nvPr/>
        </p:nvSpPr>
        <p:spPr>
          <a:xfrm>
            <a:off x="4109442" y="2729924"/>
            <a:ext cx="7396229" cy="4885193"/>
          </a:xfrm>
          <a:prstGeom prst="roundRect">
            <a:avLst>
              <a:gd name="adj" fmla="val 3389"/>
            </a:avLst>
          </a:prstGeom>
          <a:solidFill>
            <a:srgbClr val="EDEFEF"/>
          </a:solidFill>
          <a:ln w="50800">
            <a:solidFill>
              <a:srgbClr val="D64278"/>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84" name="角丸四角形"/>
          <p:cNvSpPr/>
          <p:nvPr/>
        </p:nvSpPr>
        <p:spPr>
          <a:xfrm>
            <a:off x="1699799" y="2727325"/>
            <a:ext cx="2049512" cy="1271153"/>
          </a:xfrm>
          <a:prstGeom prst="roundRect">
            <a:avLst>
              <a:gd name="adj" fmla="val 11921"/>
            </a:avLst>
          </a:prstGeom>
          <a:solidFill>
            <a:srgbClr val="EDEFEF"/>
          </a:solidFill>
          <a:ln w="50800">
            <a:solidFill>
              <a:srgbClr val="D64278"/>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85" name="受注単価"/>
          <p:cNvSpPr txBox="1"/>
          <p:nvPr/>
        </p:nvSpPr>
        <p:spPr>
          <a:xfrm>
            <a:off x="1994595" y="3181826"/>
            <a:ext cx="1188307" cy="3621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000">
                <a:latin typeface="游ゴシック体 ボールド"/>
                <a:ea typeface="游ゴシック体 ボールド"/>
                <a:cs typeface="游ゴシック体 ボールド"/>
                <a:sym typeface="游ゴシック体 ボールド"/>
              </a:defRPr>
            </a:lvl1pPr>
          </a:lstStyle>
          <a:p>
            <a:pPr/>
            <a:r>
              <a:t>受注単価</a:t>
            </a:r>
          </a:p>
        </p:txBody>
      </p:sp>
      <p:sp>
        <p:nvSpPr>
          <p:cNvPr id="286" name="矢印"/>
          <p:cNvSpPr/>
          <p:nvPr/>
        </p:nvSpPr>
        <p:spPr>
          <a:xfrm rot="16200000">
            <a:off x="3222137" y="3192089"/>
            <a:ext cx="362151" cy="341625"/>
          </a:xfrm>
          <a:prstGeom prst="rightArrow">
            <a:avLst>
              <a:gd name="adj1" fmla="val 37818"/>
              <a:gd name="adj2" fmla="val 62480"/>
            </a:avLst>
          </a:prstGeom>
          <a:solidFill>
            <a:srgbClr val="5250A1"/>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87" name="円形"/>
          <p:cNvSpPr/>
          <p:nvPr/>
        </p:nvSpPr>
        <p:spPr>
          <a:xfrm>
            <a:off x="1481513" y="2440713"/>
            <a:ext cx="609600" cy="609600"/>
          </a:xfrm>
          <a:prstGeom prst="ellipse">
            <a:avLst/>
          </a:pr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88" name="1"/>
          <p:cNvSpPr txBox="1"/>
          <p:nvPr/>
        </p:nvSpPr>
        <p:spPr>
          <a:xfrm>
            <a:off x="1654538" y="2555012"/>
            <a:ext cx="263551" cy="3810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a:solidFill>
                  <a:srgbClr val="FFFFFF"/>
                </a:solidFill>
                <a:latin typeface="游ゴシック体 ボールド"/>
                <a:ea typeface="游ゴシック体 ボールド"/>
                <a:cs typeface="游ゴシック体 ボールド"/>
                <a:sym typeface="游ゴシック体 ボールド"/>
              </a:defRPr>
            </a:lvl1pPr>
          </a:lstStyle>
          <a:p>
            <a:pPr/>
            <a:r>
              <a:t>1</a:t>
            </a:r>
          </a:p>
        </p:txBody>
      </p:sp>
      <p:sp>
        <p:nvSpPr>
          <p:cNvPr id="289" name="角丸四角形"/>
          <p:cNvSpPr/>
          <p:nvPr/>
        </p:nvSpPr>
        <p:spPr>
          <a:xfrm>
            <a:off x="1689868" y="4554063"/>
            <a:ext cx="2049512" cy="1271152"/>
          </a:xfrm>
          <a:prstGeom prst="roundRect">
            <a:avLst>
              <a:gd name="adj" fmla="val 11921"/>
            </a:avLst>
          </a:prstGeom>
          <a:solidFill>
            <a:srgbClr val="EDEFEF"/>
          </a:solidFill>
          <a:ln w="50800">
            <a:solidFill>
              <a:srgbClr val="D64278"/>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90" name="受注率"/>
          <p:cNvSpPr txBox="1"/>
          <p:nvPr/>
        </p:nvSpPr>
        <p:spPr>
          <a:xfrm>
            <a:off x="2129277" y="5008564"/>
            <a:ext cx="916694" cy="3621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000">
                <a:latin typeface="游ゴシック体 ボールド"/>
                <a:ea typeface="游ゴシック体 ボールド"/>
                <a:cs typeface="游ゴシック体 ボールド"/>
                <a:sym typeface="游ゴシック体 ボールド"/>
              </a:defRPr>
            </a:lvl1pPr>
          </a:lstStyle>
          <a:p>
            <a:pPr/>
            <a:r>
              <a:t>受注率</a:t>
            </a:r>
          </a:p>
        </p:txBody>
      </p:sp>
      <p:sp>
        <p:nvSpPr>
          <p:cNvPr id="291" name="矢印"/>
          <p:cNvSpPr/>
          <p:nvPr/>
        </p:nvSpPr>
        <p:spPr>
          <a:xfrm rot="16200000">
            <a:off x="3186806" y="5018826"/>
            <a:ext cx="362151" cy="341625"/>
          </a:xfrm>
          <a:prstGeom prst="rightArrow">
            <a:avLst>
              <a:gd name="adj1" fmla="val 37818"/>
              <a:gd name="adj2" fmla="val 62480"/>
            </a:avLst>
          </a:prstGeom>
          <a:solidFill>
            <a:srgbClr val="5250A1"/>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92" name="円形"/>
          <p:cNvSpPr/>
          <p:nvPr/>
        </p:nvSpPr>
        <p:spPr>
          <a:xfrm>
            <a:off x="1481513" y="4267450"/>
            <a:ext cx="609600" cy="609600"/>
          </a:xfrm>
          <a:prstGeom prst="ellipse">
            <a:avLst/>
          </a:pr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93" name="2"/>
          <p:cNvSpPr txBox="1"/>
          <p:nvPr/>
        </p:nvSpPr>
        <p:spPr>
          <a:xfrm>
            <a:off x="1654538" y="4381750"/>
            <a:ext cx="263551" cy="3810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a:solidFill>
                  <a:srgbClr val="FFFFFF"/>
                </a:solidFill>
                <a:latin typeface="游ゴシック体 ボールド"/>
                <a:ea typeface="游ゴシック体 ボールド"/>
                <a:cs typeface="游ゴシック体 ボールド"/>
                <a:sym typeface="游ゴシック体 ボールド"/>
              </a:defRPr>
            </a:lvl1pPr>
          </a:lstStyle>
          <a:p>
            <a:pPr/>
            <a:r>
              <a:t>2</a:t>
            </a:r>
          </a:p>
        </p:txBody>
      </p:sp>
      <p:sp>
        <p:nvSpPr>
          <p:cNvPr id="294" name="角丸四角形"/>
          <p:cNvSpPr/>
          <p:nvPr/>
        </p:nvSpPr>
        <p:spPr>
          <a:xfrm>
            <a:off x="1679937" y="6380800"/>
            <a:ext cx="2049512" cy="1271153"/>
          </a:xfrm>
          <a:prstGeom prst="roundRect">
            <a:avLst>
              <a:gd name="adj" fmla="val 11921"/>
            </a:avLst>
          </a:prstGeom>
          <a:solidFill>
            <a:srgbClr val="EDEFEF"/>
          </a:solidFill>
          <a:ln w="50800">
            <a:solidFill>
              <a:srgbClr val="D64278"/>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95" name="リードタイム"/>
          <p:cNvSpPr txBox="1"/>
          <p:nvPr/>
        </p:nvSpPr>
        <p:spPr>
          <a:xfrm>
            <a:off x="1719804" y="6835302"/>
            <a:ext cx="1698939" cy="3621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000">
                <a:latin typeface="游ゴシック体 ボールド"/>
                <a:ea typeface="游ゴシック体 ボールド"/>
                <a:cs typeface="游ゴシック体 ボールド"/>
                <a:sym typeface="游ゴシック体 ボールド"/>
              </a:defRPr>
            </a:lvl1pPr>
          </a:lstStyle>
          <a:p>
            <a:pPr/>
            <a:r>
              <a:t>リードタイム</a:t>
            </a:r>
          </a:p>
        </p:txBody>
      </p:sp>
      <p:sp>
        <p:nvSpPr>
          <p:cNvPr id="296" name="矢印"/>
          <p:cNvSpPr/>
          <p:nvPr/>
        </p:nvSpPr>
        <p:spPr>
          <a:xfrm flipH="1" rot="16200000">
            <a:off x="3319681" y="6848442"/>
            <a:ext cx="362151" cy="341625"/>
          </a:xfrm>
          <a:prstGeom prst="rightArrow">
            <a:avLst>
              <a:gd name="adj1" fmla="val 37818"/>
              <a:gd name="adj2" fmla="val 62480"/>
            </a:avLst>
          </a:pr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97" name="円形"/>
          <p:cNvSpPr/>
          <p:nvPr/>
        </p:nvSpPr>
        <p:spPr>
          <a:xfrm>
            <a:off x="1481513" y="6094188"/>
            <a:ext cx="609600" cy="609600"/>
          </a:xfrm>
          <a:prstGeom prst="ellipse">
            <a:avLst/>
          </a:pr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98" name="3"/>
          <p:cNvSpPr txBox="1"/>
          <p:nvPr/>
        </p:nvSpPr>
        <p:spPr>
          <a:xfrm>
            <a:off x="1654538" y="6208487"/>
            <a:ext cx="263551" cy="3810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a:solidFill>
                  <a:srgbClr val="FFFFFF"/>
                </a:solidFill>
                <a:latin typeface="游ゴシック体 ボールド"/>
                <a:ea typeface="游ゴシック体 ボールド"/>
                <a:cs typeface="游ゴシック体 ボールド"/>
                <a:sym typeface="游ゴシック体 ボールド"/>
              </a:defRPr>
            </a:lvl1pPr>
          </a:lstStyle>
          <a:p>
            <a:pPr/>
            <a:r>
              <a:t>3</a:t>
            </a:r>
          </a:p>
        </p:txBody>
      </p:sp>
      <p:sp>
        <p:nvSpPr>
          <p:cNvPr id="299" name="角丸四角形"/>
          <p:cNvSpPr/>
          <p:nvPr/>
        </p:nvSpPr>
        <p:spPr>
          <a:xfrm>
            <a:off x="1678774" y="8210085"/>
            <a:ext cx="2047701" cy="1271153"/>
          </a:xfrm>
          <a:prstGeom prst="roundRect">
            <a:avLst>
              <a:gd name="adj" fmla="val 11921"/>
            </a:avLst>
          </a:prstGeom>
          <a:solidFill>
            <a:srgbClr val="EDEFEF"/>
          </a:solidFill>
          <a:ln w="50800">
            <a:solidFill>
              <a:srgbClr val="D64278"/>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300" name="矢印"/>
          <p:cNvSpPr/>
          <p:nvPr/>
        </p:nvSpPr>
        <p:spPr>
          <a:xfrm flipH="1" rot="16200000">
            <a:off x="3247820" y="8674849"/>
            <a:ext cx="362151" cy="341625"/>
          </a:xfrm>
          <a:prstGeom prst="rightArrow">
            <a:avLst>
              <a:gd name="adj1" fmla="val 37818"/>
              <a:gd name="adj2" fmla="val 62480"/>
            </a:avLst>
          </a:pr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301" name="それ以外の時間"/>
          <p:cNvSpPr txBox="1"/>
          <p:nvPr/>
        </p:nvSpPr>
        <p:spPr>
          <a:xfrm>
            <a:off x="1857416" y="8464661"/>
            <a:ext cx="1546930"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1800">
                <a:latin typeface="游ゴシック体 ボールド"/>
                <a:ea typeface="游ゴシック体 ボールド"/>
                <a:cs typeface="游ゴシック体 ボールド"/>
                <a:sym typeface="游ゴシック体 ボールド"/>
              </a:defRPr>
            </a:lvl1pPr>
          </a:lstStyle>
          <a:p>
            <a:pPr/>
            <a:r>
              <a:t>　それ以外の時間</a:t>
            </a:r>
          </a:p>
        </p:txBody>
      </p:sp>
      <p:sp>
        <p:nvSpPr>
          <p:cNvPr id="302" name="円形"/>
          <p:cNvSpPr/>
          <p:nvPr/>
        </p:nvSpPr>
        <p:spPr>
          <a:xfrm>
            <a:off x="1481513" y="7918377"/>
            <a:ext cx="609600" cy="609601"/>
          </a:xfrm>
          <a:prstGeom prst="ellipse">
            <a:avLst/>
          </a:prstGeom>
          <a:solidFill>
            <a:srgbClr val="D64278"/>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303" name="4"/>
          <p:cNvSpPr txBox="1"/>
          <p:nvPr/>
        </p:nvSpPr>
        <p:spPr>
          <a:xfrm>
            <a:off x="1654538" y="8032678"/>
            <a:ext cx="263551" cy="3810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a:solidFill>
                  <a:srgbClr val="FFFFFF"/>
                </a:solidFill>
                <a:latin typeface="游ゴシック体 ボールド"/>
                <a:ea typeface="游ゴシック体 ボールド"/>
                <a:cs typeface="游ゴシック体 ボールド"/>
                <a:sym typeface="游ゴシック体 ボールド"/>
              </a:defRPr>
            </a:lvl1pPr>
          </a:lstStyle>
          <a:p>
            <a:pPr/>
            <a:r>
              <a:t>4</a:t>
            </a:r>
          </a:p>
        </p:txBody>
      </p:sp>
      <p:sp>
        <p:nvSpPr>
          <p:cNvPr id="304" name="・カスタマーパスに沿った営業コンテンツの用意…"/>
          <p:cNvSpPr txBox="1"/>
          <p:nvPr/>
        </p:nvSpPr>
        <p:spPr>
          <a:xfrm>
            <a:off x="4299181" y="4678032"/>
            <a:ext cx="5702301"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000">
                <a:latin typeface="游ゴシック体 ボールド"/>
                <a:ea typeface="游ゴシック体 ボールド"/>
                <a:cs typeface="游ゴシック体 ボールド"/>
                <a:sym typeface="游ゴシック体 ボールド"/>
              </a:defRPr>
            </a:pPr>
            <a:r>
              <a:t>・カスタマーパスに沿った営業コンテンツの用意</a:t>
            </a:r>
          </a:p>
          <a:p>
            <a:pPr algn="l">
              <a:defRPr sz="2000">
                <a:latin typeface="游ゴシック体 ボールド"/>
                <a:ea typeface="游ゴシック体 ボールド"/>
                <a:cs typeface="游ゴシック体 ボールド"/>
                <a:sym typeface="游ゴシック体 ボールド"/>
              </a:defRPr>
            </a:pPr>
            <a:r>
              <a:t>・有効な営業コンテンツを評価・改善する仕組み</a:t>
            </a:r>
          </a:p>
        </p:txBody>
      </p:sp>
      <p:sp>
        <p:nvSpPr>
          <p:cNvPr id="305" name="角丸四角形"/>
          <p:cNvSpPr/>
          <p:nvPr/>
        </p:nvSpPr>
        <p:spPr>
          <a:xfrm>
            <a:off x="4061280" y="8223919"/>
            <a:ext cx="7492553" cy="1271153"/>
          </a:xfrm>
          <a:prstGeom prst="roundRect">
            <a:avLst>
              <a:gd name="adj" fmla="val 11921"/>
            </a:avLst>
          </a:prstGeom>
          <a:solidFill>
            <a:srgbClr val="EDEFEF"/>
          </a:solidFill>
          <a:ln w="50800">
            <a:solidFill>
              <a:srgbClr val="D64278"/>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306" name="・シーンごとに利用する営業コンテンツの標準化…"/>
          <p:cNvSpPr txBox="1"/>
          <p:nvPr/>
        </p:nvSpPr>
        <p:spPr>
          <a:xfrm>
            <a:off x="4419600" y="8477361"/>
            <a:ext cx="5674360"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000">
                <a:latin typeface="游ゴシック体 ボールド"/>
                <a:ea typeface="游ゴシック体 ボールド"/>
                <a:cs typeface="游ゴシック体 ボールド"/>
                <a:sym typeface="游ゴシック体 ボールド"/>
              </a:defRPr>
            </a:pPr>
            <a:r>
              <a:t>・シーンごとに利用する営業コンテンツの標準化</a:t>
            </a:r>
          </a:p>
          <a:p>
            <a:pPr algn="l">
              <a:defRPr sz="2000">
                <a:latin typeface="游ゴシック体 ボールド"/>
                <a:ea typeface="游ゴシック体 ボールド"/>
                <a:cs typeface="游ゴシック体 ボールド"/>
                <a:sym typeface="游ゴシック体 ボールド"/>
              </a:defRPr>
            </a:pPr>
            <a:r>
              <a:t>・チーム内での資料共有の体制構築</a:t>
            </a:r>
          </a:p>
        </p:txBody>
      </p:sp>
      <p:sp>
        <p:nvSpPr>
          <p:cNvPr id="307" name="四角形"/>
          <p:cNvSpPr/>
          <p:nvPr/>
        </p:nvSpPr>
        <p:spPr>
          <a:xfrm>
            <a:off x="1481144" y="480730"/>
            <a:ext cx="8775628" cy="762001"/>
          </a:xfrm>
          <a:prstGeom prst="rect">
            <a:avLst/>
          </a:prstGeom>
          <a:solidFill>
            <a:srgbClr val="5250A1"/>
          </a:solidFill>
          <a:ln w="12700">
            <a:miter lim="400000"/>
          </a:ln>
        </p:spPr>
        <p:txBody>
          <a:bodyPr lIns="38100" tIns="38100" rIns="38100" bIns="38100" anchor="ctr"/>
          <a:lstStyle/>
          <a:p>
            <a:pPr>
              <a:defRPr sz="2200">
                <a:solidFill>
                  <a:srgbClr val="FFFFFF"/>
                </a:solidFill>
                <a:latin typeface="+mn-lt"/>
                <a:ea typeface="+mn-ea"/>
                <a:cs typeface="+mn-cs"/>
                <a:sym typeface="ヒラギノ角ゴ ProN W3"/>
              </a:defRPr>
            </a:pPr>
          </a:p>
        </p:txBody>
      </p:sp>
      <p:sp>
        <p:nvSpPr>
          <p:cNvPr id="308" name="営業コンテンツによって寄与できる"/>
          <p:cNvSpPr txBox="1"/>
          <p:nvPr/>
        </p:nvSpPr>
        <p:spPr>
          <a:xfrm>
            <a:off x="1661969" y="556930"/>
            <a:ext cx="8607299" cy="609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営業コンテンツによって寄与できる</a:t>
            </a:r>
          </a:p>
        </p:txBody>
      </p:sp>
      <p:sp>
        <p:nvSpPr>
          <p:cNvPr id="309" name="四角形"/>
          <p:cNvSpPr/>
          <p:nvPr/>
        </p:nvSpPr>
        <p:spPr>
          <a:xfrm>
            <a:off x="1481144" y="1422621"/>
            <a:ext cx="2889789" cy="762001"/>
          </a:xfrm>
          <a:prstGeom prst="rect">
            <a:avLst/>
          </a:prstGeom>
          <a:solidFill>
            <a:srgbClr val="5250A1"/>
          </a:solidFill>
          <a:ln w="12700">
            <a:miter lim="400000"/>
          </a:ln>
        </p:spPr>
        <p:txBody>
          <a:bodyPr lIns="38100" tIns="38100" rIns="38100" bIns="38100" anchor="ctr"/>
          <a:lstStyle/>
          <a:p>
            <a:pPr>
              <a:defRPr sz="2000">
                <a:solidFill>
                  <a:srgbClr val="FFFFFF"/>
                </a:solidFill>
                <a:latin typeface="+mn-lt"/>
                <a:ea typeface="+mn-ea"/>
                <a:cs typeface="+mn-cs"/>
                <a:sym typeface="ヒラギノ角ゴ ProN W3"/>
              </a:defRPr>
            </a:pPr>
          </a:p>
        </p:txBody>
      </p:sp>
      <p:sp>
        <p:nvSpPr>
          <p:cNvPr id="310" name="4つの項目"/>
          <p:cNvSpPr txBox="1"/>
          <p:nvPr/>
        </p:nvSpPr>
        <p:spPr>
          <a:xfrm>
            <a:off x="1661969" y="1498821"/>
            <a:ext cx="2528139" cy="6096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4つの項目</a:t>
            </a:r>
          </a:p>
        </p:txBody>
      </p:sp>
      <p:sp>
        <p:nvSpPr>
          <p:cNvPr id="311" name="四角形"/>
          <p:cNvSpPr/>
          <p:nvPr/>
        </p:nvSpPr>
        <p:spPr>
          <a:xfrm>
            <a:off x="1444624" y="2364512"/>
            <a:ext cx="10115552" cy="5389041"/>
          </a:xfrm>
          <a:prstGeom prst="rect">
            <a:avLst/>
          </a:prstGeom>
          <a:solidFill>
            <a:srgbClr val="000000">
              <a:alpha val="85000"/>
            </a:srgbClr>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312" name="まず、👇の商談以外の時間削減について見てみましょう。"/>
          <p:cNvSpPr txBox="1"/>
          <p:nvPr/>
        </p:nvSpPr>
        <p:spPr>
          <a:xfrm>
            <a:off x="2198751" y="4397253"/>
            <a:ext cx="8775628" cy="15748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l">
              <a:defRPr sz="4200">
                <a:solidFill>
                  <a:srgbClr val="FFFFFF"/>
                </a:solidFill>
                <a:latin typeface="游ゴシック体 ボールド"/>
                <a:ea typeface="游ゴシック体 ボールド"/>
                <a:cs typeface="游ゴシック体 ボールド"/>
                <a:sym typeface="游ゴシック体 ボールド"/>
              </a:defRPr>
            </a:lvl1pPr>
          </a:lstStyle>
          <a:p>
            <a:pPr/>
            <a:r>
              <a:t>まず、👇の商談以外の時間削減について見てみましょう。</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